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24"/>
  </p:notesMasterIdLst>
  <p:sldIdLst>
    <p:sldId id="256" r:id="rId2"/>
    <p:sldId id="259" r:id="rId3"/>
    <p:sldId id="260" r:id="rId4"/>
    <p:sldId id="261" r:id="rId5"/>
    <p:sldId id="264" r:id="rId6"/>
    <p:sldId id="267" r:id="rId7"/>
    <p:sldId id="277" r:id="rId8"/>
    <p:sldId id="269" r:id="rId9"/>
    <p:sldId id="270" r:id="rId10"/>
    <p:sldId id="265" r:id="rId11"/>
    <p:sldId id="258" r:id="rId12"/>
    <p:sldId id="284" r:id="rId13"/>
    <p:sldId id="310" r:id="rId14"/>
    <p:sldId id="298" r:id="rId15"/>
    <p:sldId id="311" r:id="rId16"/>
    <p:sldId id="312" r:id="rId17"/>
    <p:sldId id="313" r:id="rId18"/>
    <p:sldId id="314" r:id="rId19"/>
    <p:sldId id="315" r:id="rId20"/>
    <p:sldId id="291" r:id="rId21"/>
    <p:sldId id="302" r:id="rId22"/>
    <p:sldId id="316" r:id="rId23"/>
  </p:sldIdLst>
  <p:sldSz cx="9144000" cy="5143500" type="screen16x9"/>
  <p:notesSz cx="6858000" cy="9144000"/>
  <p:embeddedFontLst>
    <p:embeddedFont>
      <p:font typeface="Bebas Neue" panose="020B0606020202050201" pitchFamily="34" charset="0"/>
      <p:regular r:id="rId25"/>
    </p:embeddedFont>
    <p:embeddedFont>
      <p:font typeface="Fira Sans Condensed Medium" panose="020B0603050000020004" pitchFamily="34" charset="0"/>
      <p:regular r:id="rId26"/>
      <p:bold r:id="rId27"/>
      <p:italic r:id="rId28"/>
      <p:boldItalic r:id="rId29"/>
    </p:embeddedFont>
    <p:embeddedFont>
      <p:font typeface="Fira Sans Extra Condensed Medium" panose="020B0604020202020204" charset="0"/>
      <p:regular r:id="rId30"/>
      <p:bold r:id="rId31"/>
      <p:italic r:id="rId32"/>
      <p:boldItalic r:id="rId33"/>
    </p:embeddedFont>
    <p:embeddedFont>
      <p:font typeface="Inconsolata" pitchFamily="2" charset="0"/>
      <p:regular r:id="rId34"/>
      <p:bold r:id="rId35"/>
    </p:embeddedFont>
    <p:embeddedFont>
      <p:font typeface="Open Sans" panose="020B0606030504020204" pitchFamily="34" charset="0"/>
      <p:regular r:id="rId36"/>
      <p:bold r:id="rId37"/>
      <p:italic r:id="rId38"/>
      <p:boldItalic r:id="rId39"/>
    </p:embeddedFont>
    <p:embeddedFont>
      <p:font typeface="Open Sans" panose="020B060603050402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Work Sans Medium"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968675-6C26-4F67-8A24-80AE7EC1F346}">
  <a:tblStyle styleId="{CF968675-6C26-4F67-8A24-80AE7EC1F3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457" autoAdjust="0"/>
  </p:normalViewPr>
  <p:slideViewPr>
    <p:cSldViewPr snapToGrid="0">
      <p:cViewPr varScale="1">
        <p:scale>
          <a:sx n="117" d="100"/>
          <a:sy n="117" d="100"/>
        </p:scale>
        <p:origin x="139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f2a442458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f2a442458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f2a4424a71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f2a4424a71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e00c6875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e00c6875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f4f3cdd775_0_2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f4f3cdd775_0_2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f4f3cdd775_0_3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f4f3cdd775_0_3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786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f4f3cdd775_0_3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f4f3cdd775_0_3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4f3cdd775_0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4f3cdd775_0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195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4f3cdd775_0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4f3cdd775_0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274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4f3cdd775_0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4f3cdd775_0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82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4f3cdd775_0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4f3cdd775_0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051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4f3cdd775_0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4f3cdd775_0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921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2a442458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f2a442458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f4f3cdd775_0_2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f4f3cdd775_0_2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f4f3cdd775_0_4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f4f3cdd775_0_4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f4f3cdd775_0_2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f4f3cdd775_0_2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73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2a4424a71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f2a4424a71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f2a4424a71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f2a4424a71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f4f3cdd77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f4f3cdd77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f2a4424a71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f2a4424a71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a:t>
            </a:r>
            <a:r>
              <a:rPr lang="en-US" dirty="0" err="1"/>
              <a:t>api</a:t>
            </a:r>
            <a:r>
              <a:rPr lang="en-US" dirty="0"/>
              <a:t>: web </a:t>
            </a:r>
            <a:r>
              <a:rPr lang="en-US" dirty="0" err="1"/>
              <a:t>giao</a:t>
            </a:r>
            <a:r>
              <a:rPr lang="en-US" dirty="0"/>
              <a:t> </a:t>
            </a:r>
            <a:r>
              <a:rPr lang="en-US" dirty="0" err="1"/>
              <a:t>diện</a:t>
            </a:r>
            <a:r>
              <a:rPr lang="en-US" dirty="0"/>
              <a:t> </a:t>
            </a:r>
            <a:r>
              <a:rPr lang="en-US" dirty="0" err="1"/>
              <a:t>về</a:t>
            </a:r>
            <a:r>
              <a:rPr lang="en-US" dirty="0"/>
              <a:t> </a:t>
            </a:r>
            <a:r>
              <a:rPr lang="en-US" dirty="0" err="1"/>
              <a:t>lập</a:t>
            </a:r>
            <a:r>
              <a:rPr lang="en-US" dirty="0"/>
              <a:t> </a:t>
            </a:r>
            <a:r>
              <a:rPr lang="en-US" dirty="0" err="1"/>
              <a:t>trình</a:t>
            </a:r>
            <a:r>
              <a:rPr lang="en-US" dirty="0"/>
              <a:t>, </a:t>
            </a:r>
            <a:r>
              <a:rPr lang="en-US" dirty="0" err="1"/>
              <a:t>cung</a:t>
            </a:r>
            <a:r>
              <a:rPr lang="en-US" dirty="0"/>
              <a:t> </a:t>
            </a:r>
            <a:r>
              <a:rPr lang="en-US" dirty="0" err="1"/>
              <a:t>cấp</a:t>
            </a:r>
            <a:r>
              <a:rPr lang="en-US" dirty="0"/>
              <a:t> </a:t>
            </a:r>
            <a:r>
              <a:rPr lang="en-US" dirty="0" err="1"/>
              <a:t>giao</a:t>
            </a:r>
            <a:r>
              <a:rPr lang="en-US" dirty="0"/>
              <a:t> </a:t>
            </a:r>
            <a:r>
              <a:rPr lang="en-US" dirty="0" err="1"/>
              <a:t>diện</a:t>
            </a:r>
            <a:r>
              <a:rPr lang="en-US" dirty="0"/>
              <a:t> </a:t>
            </a:r>
            <a:r>
              <a:rPr lang="en-US" dirty="0" err="1"/>
              <a:t>chung</a:t>
            </a:r>
            <a:r>
              <a:rPr lang="en-US" dirty="0"/>
              <a:t> </a:t>
            </a:r>
            <a:r>
              <a:rPr lang="en-US" dirty="0" err="1"/>
              <a:t>cho</a:t>
            </a:r>
            <a:r>
              <a:rPr lang="en-US" dirty="0"/>
              <a:t> </a:t>
            </a:r>
            <a:r>
              <a:rPr lang="en-US" dirty="0" err="1"/>
              <a:t>các</a:t>
            </a:r>
            <a:r>
              <a:rPr lang="en-US" dirty="0"/>
              <a:t> </a:t>
            </a:r>
            <a:r>
              <a:rPr lang="en-US" dirty="0" err="1"/>
              <a:t>loại</a:t>
            </a:r>
            <a:r>
              <a:rPr lang="en-US" dirty="0"/>
              <a:t> </a:t>
            </a:r>
            <a:r>
              <a:rPr lang="en-US" dirty="0" err="1"/>
              <a:t>ứng</a:t>
            </a:r>
            <a:r>
              <a:rPr lang="en-US" dirty="0"/>
              <a:t> </a:t>
            </a:r>
            <a:r>
              <a:rPr lang="en-US" dirty="0" err="1"/>
              <a:t>dụng</a:t>
            </a:r>
            <a:r>
              <a:rPr lang="en-US" dirty="0"/>
              <a:t>. </a:t>
            </a:r>
            <a:r>
              <a:rPr lang="en-US" b="0" i="0" dirty="0" err="1">
                <a:solidFill>
                  <a:srgbClr val="212121"/>
                </a:solidFill>
                <a:effectLst/>
                <a:latin typeface="open sans" panose="020B0606030504020204" pitchFamily="34" charset="0"/>
              </a:rPr>
              <a:t>sử</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dụng</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giao</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thức</a:t>
            </a:r>
            <a:r>
              <a:rPr lang="en-US" b="0" i="0" dirty="0">
                <a:solidFill>
                  <a:srgbClr val="212121"/>
                </a:solidFill>
                <a:effectLst/>
                <a:latin typeface="open sans" panose="020B0606030504020204" pitchFamily="34" charset="0"/>
              </a:rPr>
              <a:t> HTTP </a:t>
            </a:r>
            <a:r>
              <a:rPr lang="en-US" b="0" i="0" dirty="0" err="1">
                <a:solidFill>
                  <a:srgbClr val="212121"/>
                </a:solidFill>
                <a:effectLst/>
                <a:latin typeface="open sans" panose="020B0606030504020204" pitchFamily="34" charset="0"/>
              </a:rPr>
              <a:t>để</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liên</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lạc</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giữa</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máy</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khách</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và</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trang</a:t>
            </a:r>
            <a:r>
              <a:rPr lang="en-US" b="0" i="0" dirty="0">
                <a:solidFill>
                  <a:srgbClr val="212121"/>
                </a:solidFill>
                <a:effectLst/>
                <a:latin typeface="open sans" panose="020B0606030504020204" pitchFamily="34" charset="0"/>
              </a:rPr>
              <a:t> web </a:t>
            </a:r>
            <a:r>
              <a:rPr lang="en-US" b="0" i="0" dirty="0" err="1">
                <a:solidFill>
                  <a:srgbClr val="212121"/>
                </a:solidFill>
                <a:effectLst/>
                <a:latin typeface="open sans" panose="020B0606030504020204" pitchFamily="34" charset="0"/>
              </a:rPr>
              <a:t>để</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có</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quyền</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truy</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cập</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dữ</a:t>
            </a:r>
            <a:r>
              <a:rPr lang="en-US" b="0" i="0" dirty="0">
                <a:solidFill>
                  <a:srgbClr val="212121"/>
                </a:solidFill>
                <a:effectLst/>
                <a:latin typeface="open sans" panose="020B0606030504020204" pitchFamily="34" charset="0"/>
              </a:rPr>
              <a:t> </a:t>
            </a:r>
            <a:r>
              <a:rPr lang="en-US" b="0" i="0" dirty="0" err="1">
                <a:solidFill>
                  <a:srgbClr val="212121"/>
                </a:solidFill>
                <a:effectLst/>
                <a:latin typeface="open sans" panose="020B0606030504020204" pitchFamily="34" charset="0"/>
              </a:rPr>
              <a:t>liệu</a:t>
            </a:r>
            <a:endParaRPr lang="en-US" dirty="0"/>
          </a:p>
          <a:p>
            <a:pPr marL="0" lvl="0" indent="0" algn="l" rtl="0">
              <a:spcBef>
                <a:spcPts val="0"/>
              </a:spcBef>
              <a:spcAft>
                <a:spcPts val="0"/>
              </a:spcAft>
              <a:buNone/>
            </a:pPr>
            <a:r>
              <a:rPr lang="en-US" dirty="0" err="1"/>
              <a:t>Có</a:t>
            </a:r>
            <a:r>
              <a:rPr lang="en-US" dirty="0"/>
              <a:t> </a:t>
            </a:r>
            <a:r>
              <a:rPr lang="en-US" dirty="0" err="1"/>
              <a:t>các</a:t>
            </a:r>
            <a:r>
              <a:rPr lang="en-US" dirty="0"/>
              <a:t> </a:t>
            </a:r>
            <a:r>
              <a:rPr lang="en-US" dirty="0" err="1"/>
              <a:t>api</a:t>
            </a:r>
            <a:r>
              <a:rPr lang="en-US" dirty="0"/>
              <a:t> </a:t>
            </a:r>
            <a:r>
              <a:rPr lang="en-US" dirty="0" err="1"/>
              <a:t>cho</a:t>
            </a:r>
            <a:r>
              <a:rPr lang="en-US" dirty="0"/>
              <a:t> </a:t>
            </a:r>
            <a:r>
              <a:rPr lang="en-US" dirty="0" err="1"/>
              <a:t>browsers,phones</a:t>
            </a:r>
            <a:r>
              <a:rPr lang="en-US" dirty="0"/>
              <a:t>, service </a:t>
            </a:r>
            <a:r>
              <a:rPr lang="en-US" dirty="0" err="1"/>
              <a:t>kết</a:t>
            </a:r>
            <a:r>
              <a:rPr lang="en-US" dirty="0"/>
              <a:t> </a:t>
            </a:r>
            <a:r>
              <a:rPr lang="en-US" dirty="0" err="1"/>
              <a:t>nối</a:t>
            </a:r>
            <a:r>
              <a:rPr lang="en-US" dirty="0"/>
              <a:t> </a:t>
            </a:r>
            <a:r>
              <a:rPr lang="en-US" dirty="0" err="1"/>
              <a:t>sử</a:t>
            </a:r>
            <a:r>
              <a:rPr lang="en-US" dirty="0"/>
              <a:t> </a:t>
            </a:r>
            <a:r>
              <a:rPr lang="en-US" dirty="0" err="1"/>
              <a:t>dụng</a:t>
            </a:r>
            <a:endParaRPr lang="en-US" dirty="0"/>
          </a:p>
          <a:p>
            <a:pPr marL="0" lvl="0" indent="0" algn="l" rtl="0">
              <a:spcBef>
                <a:spcPts val="0"/>
              </a:spcBef>
              <a:spcAft>
                <a:spcPts val="0"/>
              </a:spcAft>
              <a:buNone/>
            </a:pPr>
            <a:r>
              <a:rPr lang="en-US" dirty="0"/>
              <a:t>Business logic: </a:t>
            </a:r>
            <a:r>
              <a:rPr lang="en-US" dirty="0" err="1"/>
              <a:t>sử</a:t>
            </a:r>
            <a:r>
              <a:rPr lang="en-US" dirty="0"/>
              <a:t> </a:t>
            </a:r>
            <a:r>
              <a:rPr lang="en-US" dirty="0" err="1"/>
              <a:t>lý</a:t>
            </a:r>
            <a:r>
              <a:rPr lang="en-US" dirty="0"/>
              <a:t> </a:t>
            </a:r>
            <a:r>
              <a:rPr lang="en-US" dirty="0" err="1"/>
              <a:t>nghiệp</a:t>
            </a:r>
            <a:r>
              <a:rPr lang="en-US" dirty="0"/>
              <a:t> </a:t>
            </a:r>
            <a:r>
              <a:rPr lang="en-US" dirty="0" err="1"/>
              <a:t>vụ</a:t>
            </a:r>
            <a:r>
              <a:rPr lang="en-US" dirty="0"/>
              <a:t>. </a:t>
            </a:r>
            <a:r>
              <a:rPr lang="en-US" dirty="0" err="1"/>
              <a:t>Kết</a:t>
            </a:r>
            <a:r>
              <a:rPr lang="en-US" dirty="0"/>
              <a:t> </a:t>
            </a:r>
            <a:r>
              <a:rPr lang="en-US" dirty="0" err="1"/>
              <a:t>nối</a:t>
            </a:r>
            <a:r>
              <a:rPr lang="en-US" dirty="0"/>
              <a:t> </a:t>
            </a:r>
            <a:r>
              <a:rPr lang="en-US" dirty="0" err="1"/>
              <a:t>dữ</a:t>
            </a:r>
            <a:r>
              <a:rPr lang="en-US" dirty="0"/>
              <a:t> </a:t>
            </a:r>
            <a:r>
              <a:rPr lang="en-US" dirty="0" err="1"/>
              <a:t>liệu</a:t>
            </a:r>
            <a:endParaRPr lang="en-US" dirty="0"/>
          </a:p>
          <a:p>
            <a:pPr marL="0" lvl="0" indent="0" algn="l" rtl="0">
              <a:spcBef>
                <a:spcPts val="0"/>
              </a:spcBef>
              <a:spcAft>
                <a:spcPts val="0"/>
              </a:spcAft>
              <a:buNone/>
            </a:pPr>
            <a:r>
              <a:rPr lang="en-US" dirty="0" err="1"/>
              <a:t>Trao</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bằng</a:t>
            </a:r>
            <a:r>
              <a:rPr lang="en-US" dirty="0"/>
              <a:t> JSON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f2a4424a71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f2a4424a71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err="1">
                <a:solidFill>
                  <a:srgbClr val="555555"/>
                </a:solidFill>
                <a:effectLst/>
                <a:latin typeface="Roboto" panose="02000000000000000000" pitchFamily="2" charset="0"/>
              </a:rPr>
              <a:t>Cấu</a:t>
            </a:r>
            <a:r>
              <a:rPr lang="en-US" b="0" i="0" dirty="0">
                <a:solidFill>
                  <a:srgbClr val="555555"/>
                </a:solidFill>
                <a:effectLst/>
                <a:latin typeface="Roboto" panose="02000000000000000000" pitchFamily="2" charset="0"/>
              </a:rPr>
              <a:t> </a:t>
            </a:r>
            <a:r>
              <a:rPr lang="en-US" b="0" i="0" dirty="0" err="1">
                <a:solidFill>
                  <a:srgbClr val="555555"/>
                </a:solidFill>
                <a:effectLst/>
                <a:latin typeface="Roboto" panose="02000000000000000000" pitchFamily="2" charset="0"/>
              </a:rPr>
              <a:t>trúc</a:t>
            </a:r>
            <a:endParaRPr lang="en-US" b="0" i="0" dirty="0">
              <a:solidFill>
                <a:srgbClr val="555555"/>
              </a:solidFill>
              <a:effectLst/>
              <a:latin typeface="Roboto" panose="02000000000000000000" pitchFamily="2" charset="0"/>
            </a:endParaRPr>
          </a:p>
          <a:p>
            <a:pPr marL="457200" indent="-298450" algn="l"/>
            <a:r>
              <a:rPr lang="vi-VN" b="0" i="0" dirty="0">
                <a:solidFill>
                  <a:srgbClr val="555555"/>
                </a:solidFill>
                <a:effectLst/>
                <a:latin typeface="Roboto" panose="02000000000000000000" pitchFamily="2" charset="0"/>
              </a:rPr>
              <a:t>EDM bao gồm 3 phần :</a:t>
            </a:r>
          </a:p>
          <a:p>
            <a:pPr marL="158750" indent="0" algn="l">
              <a:buFont typeface="Arial" panose="020B0604020202020204" pitchFamily="34" charset="0"/>
              <a:buNone/>
            </a:pPr>
            <a:r>
              <a:rPr lang="vi-VN" b="1" i="0" dirty="0">
                <a:solidFill>
                  <a:srgbClr val="555555"/>
                </a:solidFill>
                <a:effectLst/>
                <a:latin typeface="Roboto" panose="02000000000000000000" pitchFamily="2" charset="0"/>
              </a:rPr>
              <a:t>Conceptual Model:</a:t>
            </a:r>
            <a:r>
              <a:rPr lang="vi-VN" b="0" i="0" dirty="0">
                <a:solidFill>
                  <a:srgbClr val="555555"/>
                </a:solidFill>
                <a:effectLst/>
                <a:latin typeface="Roboto" panose="02000000000000000000" pitchFamily="2" charset="0"/>
              </a:rPr>
              <a:t> Chứa các model class và các quan hệ của nó. Nó độc lập với thiết kế bảng CSDL của bạn.</a:t>
            </a:r>
          </a:p>
          <a:p>
            <a:pPr marL="158750" indent="0" algn="l">
              <a:buFont typeface="Arial" panose="020B0604020202020204" pitchFamily="34" charset="0"/>
              <a:buNone/>
            </a:pPr>
            <a:r>
              <a:rPr lang="vi-VN" b="1" i="0" dirty="0">
                <a:solidFill>
                  <a:srgbClr val="555555"/>
                </a:solidFill>
                <a:effectLst/>
                <a:latin typeface="Roboto" panose="02000000000000000000" pitchFamily="2" charset="0"/>
              </a:rPr>
              <a:t>Mapping: </a:t>
            </a:r>
            <a:r>
              <a:rPr lang="vi-VN" b="0" i="0" dirty="0">
                <a:solidFill>
                  <a:srgbClr val="555555"/>
                </a:solidFill>
                <a:effectLst/>
                <a:latin typeface="Roboto" panose="02000000000000000000" pitchFamily="2" charset="0"/>
              </a:rPr>
              <a:t>gồm có thông tin về cách </a:t>
            </a:r>
            <a:r>
              <a:rPr lang="vi-VN" b="1" i="0" dirty="0">
                <a:solidFill>
                  <a:srgbClr val="555555"/>
                </a:solidFill>
                <a:effectLst/>
                <a:latin typeface="Roboto" panose="02000000000000000000" pitchFamily="2" charset="0"/>
              </a:rPr>
              <a:t>Conceptual model</a:t>
            </a:r>
            <a:r>
              <a:rPr lang="vi-VN" b="0" i="0" dirty="0">
                <a:solidFill>
                  <a:srgbClr val="555555"/>
                </a:solidFill>
                <a:effectLst/>
                <a:latin typeface="Roboto" panose="02000000000000000000" pitchFamily="2" charset="0"/>
              </a:rPr>
              <a:t> kết nối với </a:t>
            </a:r>
            <a:r>
              <a:rPr lang="vi-VN" b="1" i="0" dirty="0">
                <a:solidFill>
                  <a:srgbClr val="555555"/>
                </a:solidFill>
                <a:effectLst/>
                <a:latin typeface="Roboto" panose="02000000000000000000" pitchFamily="2" charset="0"/>
              </a:rPr>
              <a:t>Storage model</a:t>
            </a:r>
            <a:r>
              <a:rPr lang="vi-VN" b="0" i="0" dirty="0">
                <a:solidFill>
                  <a:srgbClr val="555555"/>
                </a:solidFill>
                <a:effectLst/>
                <a:latin typeface="Roboto" panose="02000000000000000000" pitchFamily="2" charset="0"/>
              </a:rPr>
              <a:t>.</a:t>
            </a:r>
          </a:p>
          <a:p>
            <a:pPr marL="158750" indent="0" algn="l">
              <a:buFont typeface="Arial" panose="020B0604020202020204" pitchFamily="34" charset="0"/>
              <a:buNone/>
            </a:pPr>
            <a:r>
              <a:rPr lang="vi-VN" b="1" i="0" dirty="0">
                <a:solidFill>
                  <a:srgbClr val="555555"/>
                </a:solidFill>
                <a:effectLst/>
                <a:latin typeface="Roboto" panose="02000000000000000000" pitchFamily="2" charset="0"/>
              </a:rPr>
              <a:t>Storage Model: Đây</a:t>
            </a:r>
            <a:r>
              <a:rPr lang="vi-VN" b="0" i="0" dirty="0">
                <a:solidFill>
                  <a:srgbClr val="555555"/>
                </a:solidFill>
                <a:effectLst/>
                <a:latin typeface="Roboto" panose="02000000000000000000" pitchFamily="2" charset="0"/>
              </a:rPr>
              <a:t> là database design model bao gồm các bảng, views, stored procedures, và những quan hệ và các khóa.</a:t>
            </a:r>
          </a:p>
          <a:p>
            <a:pPr algn="l"/>
            <a:r>
              <a:rPr lang="vi-VN" b="1" i="0" dirty="0">
                <a:solidFill>
                  <a:srgbClr val="555555"/>
                </a:solidFill>
                <a:effectLst/>
                <a:latin typeface="Roboto" panose="02000000000000000000" pitchFamily="2" charset="0"/>
              </a:rPr>
              <a:t>LINQ to Entities:</a:t>
            </a:r>
            <a:r>
              <a:rPr lang="en-US" b="1" i="0" dirty="0">
                <a:solidFill>
                  <a:srgbClr val="555555"/>
                </a:solidFill>
                <a:effectLst/>
                <a:latin typeface="Roboto" panose="02000000000000000000" pitchFamily="2" charset="0"/>
              </a:rPr>
              <a:t> </a:t>
            </a:r>
            <a:r>
              <a:rPr lang="vi-VN" b="0" i="0" dirty="0">
                <a:solidFill>
                  <a:srgbClr val="555555"/>
                </a:solidFill>
                <a:effectLst/>
                <a:latin typeface="Roboto" panose="02000000000000000000" pitchFamily="2" charset="0"/>
              </a:rPr>
              <a:t>Là ngôn ngữ truy vấn sử dụng để viết các truy vấn tới object model. Trả về các thực thể được định nghĩa bên trong </a:t>
            </a:r>
            <a:r>
              <a:rPr lang="vi-VN" b="1" i="0" dirty="0">
                <a:solidFill>
                  <a:srgbClr val="555555"/>
                </a:solidFill>
                <a:effectLst/>
                <a:latin typeface="Roboto" panose="02000000000000000000" pitchFamily="2" charset="0"/>
              </a:rPr>
              <a:t>Conceptual model</a:t>
            </a:r>
            <a:r>
              <a:rPr lang="vi-VN" b="0" i="0" dirty="0">
                <a:solidFill>
                  <a:srgbClr val="555555"/>
                </a:solidFill>
                <a:effectLst/>
                <a:latin typeface="Roboto" panose="02000000000000000000" pitchFamily="2" charset="0"/>
              </a:rPr>
              <a:t>.</a:t>
            </a:r>
          </a:p>
          <a:p>
            <a:pPr algn="l"/>
            <a:r>
              <a:rPr lang="vi-VN" b="1" i="0" dirty="0">
                <a:solidFill>
                  <a:srgbClr val="555555"/>
                </a:solidFill>
                <a:effectLst/>
                <a:latin typeface="Roboto" panose="02000000000000000000" pitchFamily="2" charset="0"/>
              </a:rPr>
              <a:t>Entity SQL:</a:t>
            </a:r>
            <a:r>
              <a:rPr lang="vi-VN" b="0" i="0" dirty="0">
                <a:solidFill>
                  <a:srgbClr val="555555"/>
                </a:solidFill>
                <a:effectLst/>
                <a:latin typeface="Roboto" panose="02000000000000000000" pitchFamily="2" charset="0"/>
              </a:rPr>
              <a:t>Đây là một ngôn ngữ truy vấn khác, nó giống LINQ to Entities.</a:t>
            </a:r>
          </a:p>
          <a:p>
            <a:pPr algn="l"/>
            <a:r>
              <a:rPr lang="vi-VN" b="1" i="0" dirty="0">
                <a:solidFill>
                  <a:srgbClr val="555555"/>
                </a:solidFill>
                <a:effectLst/>
                <a:latin typeface="Roboto" panose="02000000000000000000" pitchFamily="2" charset="0"/>
              </a:rPr>
              <a:t>Object Service</a:t>
            </a:r>
            <a:r>
              <a:rPr lang="en-US" b="1" i="0" dirty="0">
                <a:solidFill>
                  <a:srgbClr val="555555"/>
                </a:solidFill>
                <a:effectLst/>
                <a:latin typeface="Roboto" panose="02000000000000000000" pitchFamily="2" charset="0"/>
              </a:rPr>
              <a:t>: </a:t>
            </a:r>
            <a:r>
              <a:rPr lang="vi-VN" b="0" i="0" dirty="0">
                <a:solidFill>
                  <a:srgbClr val="555555"/>
                </a:solidFill>
                <a:effectLst/>
                <a:latin typeface="Roboto" panose="02000000000000000000" pitchFamily="2" charset="0"/>
              </a:rPr>
              <a:t>Object service sẽ có trách nhiệm trong việc cụ thể hóa quá trình chuyển đổi dữ liệu trả về từ một entity client data provider tới một entity object structure.</a:t>
            </a:r>
          </a:p>
          <a:p>
            <a:pPr algn="l"/>
            <a:r>
              <a:rPr lang="vi-VN" b="1" i="0" dirty="0">
                <a:solidFill>
                  <a:srgbClr val="555555"/>
                </a:solidFill>
                <a:effectLst/>
                <a:latin typeface="Roboto" panose="02000000000000000000" pitchFamily="2" charset="0"/>
              </a:rPr>
              <a:t>Entity Client Data Provider:</a:t>
            </a:r>
            <a:r>
              <a:rPr lang="en-US" b="1" i="0" dirty="0">
                <a:solidFill>
                  <a:srgbClr val="555555"/>
                </a:solidFill>
                <a:effectLst/>
                <a:latin typeface="Roboto" panose="02000000000000000000" pitchFamily="2" charset="0"/>
              </a:rPr>
              <a:t> </a:t>
            </a:r>
            <a:r>
              <a:rPr lang="vi-VN" b="0" i="0" dirty="0">
                <a:solidFill>
                  <a:srgbClr val="555555"/>
                </a:solidFill>
                <a:effectLst/>
                <a:latin typeface="Roboto" panose="02000000000000000000" pitchFamily="2" charset="0"/>
              </a:rPr>
              <a:t>Nhiệm vụ chính của nó là chuyển đổi L2E hoặc những truy vấn Entity SQL vào một truy vấn SQL. Nó được hiểu bởi CSDL cơ bản. Giao tiếp với ADO.Net data provider lần lượt gửi và nhận dữ liệu từ CSDL.</a:t>
            </a:r>
          </a:p>
          <a:p>
            <a:pPr algn="l"/>
            <a:r>
              <a:rPr lang="vi-VN" b="1" i="0" dirty="0">
                <a:solidFill>
                  <a:srgbClr val="555555"/>
                </a:solidFill>
                <a:effectLst/>
                <a:latin typeface="Roboto" panose="02000000000000000000" pitchFamily="2" charset="0"/>
              </a:rPr>
              <a:t>ADO.Net Data Provider:</a:t>
            </a:r>
            <a:r>
              <a:rPr lang="en-US" b="1" i="0" dirty="0">
                <a:solidFill>
                  <a:srgbClr val="555555"/>
                </a:solidFill>
                <a:effectLst/>
                <a:latin typeface="Roboto" panose="02000000000000000000" pitchFamily="2" charset="0"/>
              </a:rPr>
              <a:t> </a:t>
            </a:r>
            <a:r>
              <a:rPr lang="vi-VN" b="1" i="0" dirty="0">
                <a:solidFill>
                  <a:srgbClr val="555555"/>
                </a:solidFill>
                <a:effectLst/>
                <a:latin typeface="Roboto" panose="02000000000000000000" pitchFamily="2" charset="0"/>
              </a:rPr>
              <a:t>Thực hiện </a:t>
            </a:r>
            <a:r>
              <a:rPr lang="vi-VN" b="0" i="0" dirty="0">
                <a:solidFill>
                  <a:srgbClr val="555555"/>
                </a:solidFill>
                <a:effectLst/>
                <a:latin typeface="Roboto" panose="02000000000000000000" pitchFamily="2" charset="0"/>
              </a:rPr>
              <a:t>giao tiếp với CSDL bằng sử dụng chuẩn ADO.Net.</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495626"/>
            <a:ext cx="5408700" cy="2842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Font typeface="Inconsolata"/>
              <a:buNone/>
              <a:defRPr sz="7000"/>
            </a:lvl1pPr>
            <a:lvl2pPr lvl="1" algn="ctr">
              <a:spcBef>
                <a:spcPts val="0"/>
              </a:spcBef>
              <a:spcAft>
                <a:spcPts val="0"/>
              </a:spcAft>
              <a:buSzPts val="5200"/>
              <a:buFont typeface="Inconsolata"/>
              <a:buNone/>
              <a:defRPr sz="5200">
                <a:latin typeface="Inconsolata"/>
                <a:ea typeface="Inconsolata"/>
                <a:cs typeface="Inconsolata"/>
                <a:sym typeface="Inconsolata"/>
              </a:defRPr>
            </a:lvl2pPr>
            <a:lvl3pPr lvl="2" algn="ctr">
              <a:spcBef>
                <a:spcPts val="0"/>
              </a:spcBef>
              <a:spcAft>
                <a:spcPts val="0"/>
              </a:spcAft>
              <a:buSzPts val="5200"/>
              <a:buFont typeface="Inconsolata"/>
              <a:buNone/>
              <a:defRPr sz="5200">
                <a:latin typeface="Inconsolata"/>
                <a:ea typeface="Inconsolata"/>
                <a:cs typeface="Inconsolata"/>
                <a:sym typeface="Inconsolata"/>
              </a:defRPr>
            </a:lvl3pPr>
            <a:lvl4pPr lvl="3" algn="ctr">
              <a:spcBef>
                <a:spcPts val="0"/>
              </a:spcBef>
              <a:spcAft>
                <a:spcPts val="0"/>
              </a:spcAft>
              <a:buSzPts val="5200"/>
              <a:buFont typeface="Inconsolata"/>
              <a:buNone/>
              <a:defRPr sz="5200">
                <a:latin typeface="Inconsolata"/>
                <a:ea typeface="Inconsolata"/>
                <a:cs typeface="Inconsolata"/>
                <a:sym typeface="Inconsolata"/>
              </a:defRPr>
            </a:lvl4pPr>
            <a:lvl5pPr lvl="4" algn="ctr">
              <a:spcBef>
                <a:spcPts val="0"/>
              </a:spcBef>
              <a:spcAft>
                <a:spcPts val="0"/>
              </a:spcAft>
              <a:buSzPts val="5200"/>
              <a:buFont typeface="Inconsolata"/>
              <a:buNone/>
              <a:defRPr sz="5200">
                <a:latin typeface="Inconsolata"/>
                <a:ea typeface="Inconsolata"/>
                <a:cs typeface="Inconsolata"/>
                <a:sym typeface="Inconsolata"/>
              </a:defRPr>
            </a:lvl5pPr>
            <a:lvl6pPr lvl="5" algn="ctr">
              <a:spcBef>
                <a:spcPts val="0"/>
              </a:spcBef>
              <a:spcAft>
                <a:spcPts val="0"/>
              </a:spcAft>
              <a:buSzPts val="5200"/>
              <a:buFont typeface="Inconsolata"/>
              <a:buNone/>
              <a:defRPr sz="5200">
                <a:latin typeface="Inconsolata"/>
                <a:ea typeface="Inconsolata"/>
                <a:cs typeface="Inconsolata"/>
                <a:sym typeface="Inconsolata"/>
              </a:defRPr>
            </a:lvl6pPr>
            <a:lvl7pPr lvl="6" algn="ctr">
              <a:spcBef>
                <a:spcPts val="0"/>
              </a:spcBef>
              <a:spcAft>
                <a:spcPts val="0"/>
              </a:spcAft>
              <a:buSzPts val="5200"/>
              <a:buFont typeface="Inconsolata"/>
              <a:buNone/>
              <a:defRPr sz="5200">
                <a:latin typeface="Inconsolata"/>
                <a:ea typeface="Inconsolata"/>
                <a:cs typeface="Inconsolata"/>
                <a:sym typeface="Inconsolata"/>
              </a:defRPr>
            </a:lvl7pPr>
            <a:lvl8pPr lvl="7" algn="ctr">
              <a:spcBef>
                <a:spcPts val="0"/>
              </a:spcBef>
              <a:spcAft>
                <a:spcPts val="0"/>
              </a:spcAft>
              <a:buSzPts val="5200"/>
              <a:buFont typeface="Inconsolata"/>
              <a:buNone/>
              <a:defRPr sz="5200">
                <a:latin typeface="Inconsolata"/>
                <a:ea typeface="Inconsolata"/>
                <a:cs typeface="Inconsolata"/>
                <a:sym typeface="Inconsolata"/>
              </a:defRPr>
            </a:lvl8pPr>
            <a:lvl9pPr lvl="8" algn="ctr">
              <a:spcBef>
                <a:spcPts val="0"/>
              </a:spcBef>
              <a:spcAft>
                <a:spcPts val="0"/>
              </a:spcAft>
              <a:buSzPts val="5200"/>
              <a:buFont typeface="Inconsolata"/>
              <a:buNone/>
              <a:defRPr sz="5200">
                <a:latin typeface="Inconsolata"/>
                <a:ea typeface="Inconsolata"/>
                <a:cs typeface="Inconsolata"/>
                <a:sym typeface="Inconsolata"/>
              </a:defRPr>
            </a:lvl9pPr>
          </a:lstStyle>
          <a:p>
            <a:endParaRPr/>
          </a:p>
        </p:txBody>
      </p:sp>
      <p:sp>
        <p:nvSpPr>
          <p:cNvPr id="10" name="Google Shape;10;p2"/>
          <p:cNvSpPr txBox="1">
            <a:spLocks noGrp="1"/>
          </p:cNvSpPr>
          <p:nvPr>
            <p:ph type="subTitle" idx="1"/>
          </p:nvPr>
        </p:nvSpPr>
        <p:spPr>
          <a:xfrm>
            <a:off x="713225" y="4137099"/>
            <a:ext cx="4711500" cy="74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4746650" y="953825"/>
            <a:ext cx="4516200" cy="45162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846599" y="-1024401"/>
            <a:ext cx="4310400" cy="43104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103"/>
        <p:cNvGrpSpPr/>
        <p:nvPr/>
      </p:nvGrpSpPr>
      <p:grpSpPr>
        <a:xfrm>
          <a:off x="0" y="0"/>
          <a:ext cx="0" cy="0"/>
          <a:chOff x="0" y="0"/>
          <a:chExt cx="0" cy="0"/>
        </a:xfrm>
      </p:grpSpPr>
      <p:sp>
        <p:nvSpPr>
          <p:cNvPr id="104" name="Google Shape;104;p20"/>
          <p:cNvSpPr txBox="1">
            <a:spLocks noGrp="1"/>
          </p:cNvSpPr>
          <p:nvPr>
            <p:ph type="ctrTitle"/>
          </p:nvPr>
        </p:nvSpPr>
        <p:spPr>
          <a:xfrm>
            <a:off x="708625" y="428483"/>
            <a:ext cx="7726800" cy="1143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5" name="Google Shape;105;p20"/>
          <p:cNvSpPr/>
          <p:nvPr/>
        </p:nvSpPr>
        <p:spPr>
          <a:xfrm>
            <a:off x="5375825" y="-1776250"/>
            <a:ext cx="4763700" cy="47637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3">
  <p:cSld name="TITLE_ONLY_13">
    <p:spTree>
      <p:nvGrpSpPr>
        <p:cNvPr id="1" name="Shape 134"/>
        <p:cNvGrpSpPr/>
        <p:nvPr/>
      </p:nvGrpSpPr>
      <p:grpSpPr>
        <a:xfrm>
          <a:off x="0" y="0"/>
          <a:ext cx="0" cy="0"/>
          <a:chOff x="0" y="0"/>
          <a:chExt cx="0" cy="0"/>
        </a:xfrm>
      </p:grpSpPr>
      <p:sp>
        <p:nvSpPr>
          <p:cNvPr id="135" name="Google Shape;135;p27"/>
          <p:cNvSpPr txBox="1">
            <a:spLocks noGrp="1"/>
          </p:cNvSpPr>
          <p:nvPr>
            <p:ph type="ctrTitle"/>
          </p:nvPr>
        </p:nvSpPr>
        <p:spPr>
          <a:xfrm>
            <a:off x="708613" y="341525"/>
            <a:ext cx="7726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6" name="Google Shape;136;p27"/>
          <p:cNvSpPr/>
          <p:nvPr/>
        </p:nvSpPr>
        <p:spPr>
          <a:xfrm>
            <a:off x="6725375" y="-1738825"/>
            <a:ext cx="4131300" cy="41313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7"/>
          <p:cNvSpPr/>
          <p:nvPr/>
        </p:nvSpPr>
        <p:spPr>
          <a:xfrm>
            <a:off x="-2624025" y="2808375"/>
            <a:ext cx="3685500" cy="36855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2">
  <p:cSld name="TITLE_ONLY_22">
    <p:spTree>
      <p:nvGrpSpPr>
        <p:cNvPr id="1" name="Shape 173"/>
        <p:cNvGrpSpPr/>
        <p:nvPr/>
      </p:nvGrpSpPr>
      <p:grpSpPr>
        <a:xfrm>
          <a:off x="0" y="0"/>
          <a:ext cx="0" cy="0"/>
          <a:chOff x="0" y="0"/>
          <a:chExt cx="0" cy="0"/>
        </a:xfrm>
      </p:grpSpPr>
      <p:sp>
        <p:nvSpPr>
          <p:cNvPr id="174" name="Google Shape;174;p36"/>
          <p:cNvSpPr txBox="1">
            <a:spLocks noGrp="1"/>
          </p:cNvSpPr>
          <p:nvPr>
            <p:ph type="ctrTitle"/>
          </p:nvPr>
        </p:nvSpPr>
        <p:spPr>
          <a:xfrm>
            <a:off x="708613" y="341525"/>
            <a:ext cx="7726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75" name="Google Shape;175;p36"/>
          <p:cNvSpPr/>
          <p:nvPr/>
        </p:nvSpPr>
        <p:spPr>
          <a:xfrm flipH="1">
            <a:off x="6497800" y="1775075"/>
            <a:ext cx="4312500" cy="43125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6"/>
          <p:cNvSpPr/>
          <p:nvPr/>
        </p:nvSpPr>
        <p:spPr>
          <a:xfrm flipH="1">
            <a:off x="-2249150" y="176525"/>
            <a:ext cx="3647700" cy="36477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85"/>
        <p:cNvGrpSpPr/>
        <p:nvPr/>
      </p:nvGrpSpPr>
      <p:grpSpPr>
        <a:xfrm>
          <a:off x="0" y="0"/>
          <a:ext cx="0" cy="0"/>
          <a:chOff x="0" y="0"/>
          <a:chExt cx="0" cy="0"/>
        </a:xfrm>
      </p:grpSpPr>
      <p:sp>
        <p:nvSpPr>
          <p:cNvPr id="186" name="Google Shape;186;p39"/>
          <p:cNvSpPr txBox="1">
            <a:spLocks noGrp="1"/>
          </p:cNvSpPr>
          <p:nvPr>
            <p:ph type="title"/>
          </p:nvPr>
        </p:nvSpPr>
        <p:spPr>
          <a:xfrm>
            <a:off x="4146525" y="1597547"/>
            <a:ext cx="4158300" cy="14043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7" name="Google Shape;187;p39"/>
          <p:cNvSpPr txBox="1">
            <a:spLocks noGrp="1"/>
          </p:cNvSpPr>
          <p:nvPr>
            <p:ph type="title" idx="2" hasCustomPrompt="1"/>
          </p:nvPr>
        </p:nvSpPr>
        <p:spPr>
          <a:xfrm>
            <a:off x="4146526" y="137225"/>
            <a:ext cx="2379300" cy="12192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8" name="Google Shape;188;p39"/>
          <p:cNvSpPr txBox="1">
            <a:spLocks noGrp="1"/>
          </p:cNvSpPr>
          <p:nvPr>
            <p:ph type="subTitle" idx="1"/>
          </p:nvPr>
        </p:nvSpPr>
        <p:spPr>
          <a:xfrm>
            <a:off x="4146525" y="4166097"/>
            <a:ext cx="4284300" cy="542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9" name="Google Shape;189;p39"/>
          <p:cNvSpPr/>
          <p:nvPr/>
        </p:nvSpPr>
        <p:spPr>
          <a:xfrm>
            <a:off x="1907225" y="2588100"/>
            <a:ext cx="2555400" cy="25554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9"/>
          <p:cNvSpPr/>
          <p:nvPr/>
        </p:nvSpPr>
        <p:spPr>
          <a:xfrm>
            <a:off x="5390650" y="-1771300"/>
            <a:ext cx="4763700" cy="47637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4146525" y="1597550"/>
            <a:ext cx="3301800" cy="14043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3" name="Google Shape;193;p40"/>
          <p:cNvSpPr txBox="1">
            <a:spLocks noGrp="1"/>
          </p:cNvSpPr>
          <p:nvPr>
            <p:ph type="title" idx="2" hasCustomPrompt="1"/>
          </p:nvPr>
        </p:nvSpPr>
        <p:spPr>
          <a:xfrm>
            <a:off x="4146526" y="137225"/>
            <a:ext cx="2379300" cy="12192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9000">
                <a:solidFill>
                  <a:srgbClr val="C95E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4" name="Google Shape;194;p40"/>
          <p:cNvSpPr txBox="1">
            <a:spLocks noGrp="1"/>
          </p:cNvSpPr>
          <p:nvPr>
            <p:ph type="subTitle" idx="1"/>
          </p:nvPr>
        </p:nvSpPr>
        <p:spPr>
          <a:xfrm>
            <a:off x="4146525" y="4166097"/>
            <a:ext cx="4284300" cy="542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5" name="Google Shape;195;p40"/>
          <p:cNvSpPr/>
          <p:nvPr/>
        </p:nvSpPr>
        <p:spPr>
          <a:xfrm>
            <a:off x="6207800" y="2110725"/>
            <a:ext cx="4131300" cy="41313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_HEADER_2">
    <p:spTree>
      <p:nvGrpSpPr>
        <p:cNvPr id="1" name="Shape 196"/>
        <p:cNvGrpSpPr/>
        <p:nvPr/>
      </p:nvGrpSpPr>
      <p:grpSpPr>
        <a:xfrm>
          <a:off x="0" y="0"/>
          <a:ext cx="0" cy="0"/>
          <a:chOff x="0" y="0"/>
          <a:chExt cx="0" cy="0"/>
        </a:xfrm>
      </p:grpSpPr>
      <p:sp>
        <p:nvSpPr>
          <p:cNvPr id="197" name="Google Shape;197;p41"/>
          <p:cNvSpPr/>
          <p:nvPr/>
        </p:nvSpPr>
        <p:spPr>
          <a:xfrm flipH="1">
            <a:off x="-608450" y="-540550"/>
            <a:ext cx="3685500" cy="36855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1"/>
          <p:cNvSpPr txBox="1">
            <a:spLocks noGrp="1"/>
          </p:cNvSpPr>
          <p:nvPr>
            <p:ph type="title"/>
          </p:nvPr>
        </p:nvSpPr>
        <p:spPr>
          <a:xfrm>
            <a:off x="492325" y="1523825"/>
            <a:ext cx="4645200" cy="8418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9" name="Google Shape;199;p41"/>
          <p:cNvSpPr txBox="1">
            <a:spLocks noGrp="1"/>
          </p:cNvSpPr>
          <p:nvPr>
            <p:ph type="title" idx="2" hasCustomPrompt="1"/>
          </p:nvPr>
        </p:nvSpPr>
        <p:spPr>
          <a:xfrm>
            <a:off x="2576191" y="140559"/>
            <a:ext cx="25614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0" name="Google Shape;200;p41"/>
          <p:cNvSpPr txBox="1">
            <a:spLocks noGrp="1"/>
          </p:cNvSpPr>
          <p:nvPr>
            <p:ph type="subTitle" idx="1"/>
          </p:nvPr>
        </p:nvSpPr>
        <p:spPr>
          <a:xfrm>
            <a:off x="713225" y="4166097"/>
            <a:ext cx="4284300" cy="542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15_1">
    <p:spTree>
      <p:nvGrpSpPr>
        <p:cNvPr id="1" name="Shape 234"/>
        <p:cNvGrpSpPr/>
        <p:nvPr/>
      </p:nvGrpSpPr>
      <p:grpSpPr>
        <a:xfrm>
          <a:off x="0" y="0"/>
          <a:ext cx="0" cy="0"/>
          <a:chOff x="0" y="0"/>
          <a:chExt cx="0" cy="0"/>
        </a:xfrm>
      </p:grpSpPr>
      <p:sp>
        <p:nvSpPr>
          <p:cNvPr id="235" name="Google Shape;235;p48"/>
          <p:cNvSpPr txBox="1">
            <a:spLocks noGrp="1"/>
          </p:cNvSpPr>
          <p:nvPr>
            <p:ph type="ctrTitle"/>
          </p:nvPr>
        </p:nvSpPr>
        <p:spPr>
          <a:xfrm>
            <a:off x="722400" y="289793"/>
            <a:ext cx="76992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236" name="Google Shape;236;p48"/>
          <p:cNvSpPr txBox="1">
            <a:spLocks noGrp="1"/>
          </p:cNvSpPr>
          <p:nvPr>
            <p:ph type="subTitle" idx="1"/>
          </p:nvPr>
        </p:nvSpPr>
        <p:spPr>
          <a:xfrm>
            <a:off x="714675" y="3890388"/>
            <a:ext cx="2313000" cy="800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7" name="Google Shape;237;p48"/>
          <p:cNvSpPr txBox="1">
            <a:spLocks noGrp="1"/>
          </p:cNvSpPr>
          <p:nvPr>
            <p:ph type="subTitle" idx="2"/>
          </p:nvPr>
        </p:nvSpPr>
        <p:spPr>
          <a:xfrm>
            <a:off x="3409511" y="3890388"/>
            <a:ext cx="2316900" cy="800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8" name="Google Shape;238;p48"/>
          <p:cNvSpPr txBox="1">
            <a:spLocks noGrp="1"/>
          </p:cNvSpPr>
          <p:nvPr>
            <p:ph type="ctrTitle" idx="3"/>
          </p:nvPr>
        </p:nvSpPr>
        <p:spPr>
          <a:xfrm>
            <a:off x="712775" y="3527891"/>
            <a:ext cx="2316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23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239" name="Google Shape;239;p48"/>
          <p:cNvSpPr txBox="1">
            <a:spLocks noGrp="1"/>
          </p:cNvSpPr>
          <p:nvPr>
            <p:ph type="ctrTitle" idx="4"/>
          </p:nvPr>
        </p:nvSpPr>
        <p:spPr>
          <a:xfrm>
            <a:off x="3409489" y="3527891"/>
            <a:ext cx="23208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23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240" name="Google Shape;240;p48"/>
          <p:cNvSpPr txBox="1">
            <a:spLocks noGrp="1"/>
          </p:cNvSpPr>
          <p:nvPr>
            <p:ph type="subTitle" idx="5"/>
          </p:nvPr>
        </p:nvSpPr>
        <p:spPr>
          <a:xfrm>
            <a:off x="6110103" y="3890388"/>
            <a:ext cx="2316900" cy="800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1" name="Google Shape;241;p48"/>
          <p:cNvSpPr txBox="1">
            <a:spLocks noGrp="1"/>
          </p:cNvSpPr>
          <p:nvPr>
            <p:ph type="ctrTitle" idx="6"/>
          </p:nvPr>
        </p:nvSpPr>
        <p:spPr>
          <a:xfrm>
            <a:off x="6110084" y="3527891"/>
            <a:ext cx="23208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23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242" name="Google Shape;242;p48"/>
          <p:cNvSpPr/>
          <p:nvPr/>
        </p:nvSpPr>
        <p:spPr>
          <a:xfrm>
            <a:off x="6569575" y="832475"/>
            <a:ext cx="2697900" cy="26979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8"/>
          <p:cNvSpPr/>
          <p:nvPr/>
        </p:nvSpPr>
        <p:spPr>
          <a:xfrm>
            <a:off x="7466825" y="-874900"/>
            <a:ext cx="3647700" cy="36477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1_4_1_3">
    <p:spTree>
      <p:nvGrpSpPr>
        <p:cNvPr id="1" name="Shape 254"/>
        <p:cNvGrpSpPr/>
        <p:nvPr/>
      </p:nvGrpSpPr>
      <p:grpSpPr>
        <a:xfrm>
          <a:off x="0" y="0"/>
          <a:ext cx="0" cy="0"/>
          <a:chOff x="0" y="0"/>
          <a:chExt cx="0" cy="0"/>
        </a:xfrm>
      </p:grpSpPr>
      <p:sp>
        <p:nvSpPr>
          <p:cNvPr id="255" name="Google Shape;255;p50"/>
          <p:cNvSpPr txBox="1">
            <a:spLocks noGrp="1"/>
          </p:cNvSpPr>
          <p:nvPr>
            <p:ph type="title"/>
          </p:nvPr>
        </p:nvSpPr>
        <p:spPr>
          <a:xfrm>
            <a:off x="714850" y="342305"/>
            <a:ext cx="7714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56" name="Google Shape;256;p50"/>
          <p:cNvSpPr txBox="1">
            <a:spLocks noGrp="1"/>
          </p:cNvSpPr>
          <p:nvPr>
            <p:ph type="subTitle" idx="1"/>
          </p:nvPr>
        </p:nvSpPr>
        <p:spPr>
          <a:xfrm>
            <a:off x="714850" y="2101002"/>
            <a:ext cx="1828800" cy="987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57" name="Google Shape;257;p50"/>
          <p:cNvSpPr txBox="1">
            <a:spLocks noGrp="1"/>
          </p:cNvSpPr>
          <p:nvPr>
            <p:ph type="subTitle" idx="2"/>
          </p:nvPr>
        </p:nvSpPr>
        <p:spPr>
          <a:xfrm>
            <a:off x="2670437" y="2100994"/>
            <a:ext cx="1828800" cy="987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58" name="Google Shape;258;p50"/>
          <p:cNvSpPr txBox="1">
            <a:spLocks noGrp="1"/>
          </p:cNvSpPr>
          <p:nvPr>
            <p:ph type="subTitle" idx="3"/>
          </p:nvPr>
        </p:nvSpPr>
        <p:spPr>
          <a:xfrm>
            <a:off x="4626020" y="3602953"/>
            <a:ext cx="1828800" cy="987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59" name="Google Shape;259;p50"/>
          <p:cNvSpPr txBox="1">
            <a:spLocks noGrp="1"/>
          </p:cNvSpPr>
          <p:nvPr>
            <p:ph type="subTitle" idx="4"/>
          </p:nvPr>
        </p:nvSpPr>
        <p:spPr>
          <a:xfrm>
            <a:off x="714842" y="1434462"/>
            <a:ext cx="182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300" b="1">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60" name="Google Shape;260;p50"/>
          <p:cNvSpPr txBox="1">
            <a:spLocks noGrp="1"/>
          </p:cNvSpPr>
          <p:nvPr>
            <p:ph type="subTitle" idx="5"/>
          </p:nvPr>
        </p:nvSpPr>
        <p:spPr>
          <a:xfrm>
            <a:off x="2670437" y="1434450"/>
            <a:ext cx="182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300" b="1">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61" name="Google Shape;261;p50"/>
          <p:cNvSpPr txBox="1">
            <a:spLocks noGrp="1"/>
          </p:cNvSpPr>
          <p:nvPr>
            <p:ph type="subTitle" idx="6"/>
          </p:nvPr>
        </p:nvSpPr>
        <p:spPr>
          <a:xfrm>
            <a:off x="4626020" y="2949665"/>
            <a:ext cx="182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300" b="1">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62" name="Google Shape;262;p50"/>
          <p:cNvSpPr txBox="1">
            <a:spLocks noGrp="1"/>
          </p:cNvSpPr>
          <p:nvPr>
            <p:ph type="subTitle" idx="7"/>
          </p:nvPr>
        </p:nvSpPr>
        <p:spPr>
          <a:xfrm>
            <a:off x="6600254" y="3602940"/>
            <a:ext cx="1828800" cy="987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63" name="Google Shape;263;p50"/>
          <p:cNvSpPr txBox="1">
            <a:spLocks noGrp="1"/>
          </p:cNvSpPr>
          <p:nvPr>
            <p:ph type="subTitle" idx="8"/>
          </p:nvPr>
        </p:nvSpPr>
        <p:spPr>
          <a:xfrm>
            <a:off x="6600258" y="2949652"/>
            <a:ext cx="182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300" b="1">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64" name="Google Shape;264;p50"/>
          <p:cNvSpPr/>
          <p:nvPr/>
        </p:nvSpPr>
        <p:spPr>
          <a:xfrm>
            <a:off x="5375825" y="-1776250"/>
            <a:ext cx="4763700" cy="47637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0"/>
          <p:cNvSpPr/>
          <p:nvPr/>
        </p:nvSpPr>
        <p:spPr>
          <a:xfrm>
            <a:off x="-678700" y="3328900"/>
            <a:ext cx="3647700" cy="36477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TITLE_AND_BODY_1_1_1">
    <p:spTree>
      <p:nvGrpSpPr>
        <p:cNvPr id="1" name="Shape 335"/>
        <p:cNvGrpSpPr/>
        <p:nvPr/>
      </p:nvGrpSpPr>
      <p:grpSpPr>
        <a:xfrm>
          <a:off x="0" y="0"/>
          <a:ext cx="0" cy="0"/>
          <a:chOff x="0" y="0"/>
          <a:chExt cx="0" cy="0"/>
        </a:xfrm>
      </p:grpSpPr>
      <p:sp>
        <p:nvSpPr>
          <p:cNvPr id="336" name="Google Shape;336;p56"/>
          <p:cNvSpPr/>
          <p:nvPr/>
        </p:nvSpPr>
        <p:spPr>
          <a:xfrm flipH="1">
            <a:off x="-2160100" y="-2775592"/>
            <a:ext cx="5930400" cy="59304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6"/>
          <p:cNvSpPr/>
          <p:nvPr/>
        </p:nvSpPr>
        <p:spPr>
          <a:xfrm>
            <a:off x="324775" y="-845100"/>
            <a:ext cx="4516500" cy="45165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338"/>
        <p:cNvGrpSpPr/>
        <p:nvPr/>
      </p:nvGrpSpPr>
      <p:grpSpPr>
        <a:xfrm>
          <a:off x="0" y="0"/>
          <a:ext cx="0" cy="0"/>
          <a:chOff x="0" y="0"/>
          <a:chExt cx="0" cy="0"/>
        </a:xfrm>
      </p:grpSpPr>
      <p:sp>
        <p:nvSpPr>
          <p:cNvPr id="339" name="Google Shape;339;p57"/>
          <p:cNvSpPr/>
          <p:nvPr/>
        </p:nvSpPr>
        <p:spPr>
          <a:xfrm flipH="1">
            <a:off x="5385200" y="277449"/>
            <a:ext cx="3271800" cy="32718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7"/>
          <p:cNvSpPr/>
          <p:nvPr/>
        </p:nvSpPr>
        <p:spPr>
          <a:xfrm>
            <a:off x="5522900" y="-2706825"/>
            <a:ext cx="6145200" cy="61452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7"/>
          <p:cNvSpPr/>
          <p:nvPr/>
        </p:nvSpPr>
        <p:spPr>
          <a:xfrm>
            <a:off x="-972575" y="3098475"/>
            <a:ext cx="3170400" cy="31704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92325" y="1600025"/>
            <a:ext cx="4645200" cy="10926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576191" y="140559"/>
            <a:ext cx="25614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713225" y="4166097"/>
            <a:ext cx="4284300" cy="542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 name="Google Shape;17;p3"/>
          <p:cNvSpPr/>
          <p:nvPr/>
        </p:nvSpPr>
        <p:spPr>
          <a:xfrm flipH="1">
            <a:off x="2798475" y="1637175"/>
            <a:ext cx="4131300" cy="41313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608450" y="-540550"/>
            <a:ext cx="3685500" cy="36855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708613" y="341525"/>
            <a:ext cx="7726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35" name="Google Shape;35;p6"/>
          <p:cNvSpPr/>
          <p:nvPr/>
        </p:nvSpPr>
        <p:spPr>
          <a:xfrm flipH="1">
            <a:off x="6309850" y="-1654300"/>
            <a:ext cx="4312500" cy="43125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flipH="1">
            <a:off x="-2165100" y="3684200"/>
            <a:ext cx="3647700" cy="36477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862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a:off x="6877925" y="958275"/>
            <a:ext cx="4598400" cy="45984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2685100" y="-1618950"/>
            <a:ext cx="5506800" cy="55068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2007050" y="1116617"/>
            <a:ext cx="5200500" cy="1365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p7"/>
          <p:cNvSpPr txBox="1">
            <a:spLocks noGrp="1"/>
          </p:cNvSpPr>
          <p:nvPr>
            <p:ph type="subTitle" idx="1"/>
          </p:nvPr>
        </p:nvSpPr>
        <p:spPr>
          <a:xfrm>
            <a:off x="2007050" y="2862592"/>
            <a:ext cx="4501200" cy="1365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a:off x="713225" y="1395931"/>
            <a:ext cx="5226900" cy="1101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9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48" name="Google Shape;48;p9"/>
          <p:cNvSpPr txBox="1">
            <a:spLocks noGrp="1"/>
          </p:cNvSpPr>
          <p:nvPr>
            <p:ph type="subTitle" idx="1"/>
          </p:nvPr>
        </p:nvSpPr>
        <p:spPr>
          <a:xfrm>
            <a:off x="713225" y="2719014"/>
            <a:ext cx="4272000" cy="1151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49" name="Google Shape;49;p9"/>
          <p:cNvSpPr/>
          <p:nvPr/>
        </p:nvSpPr>
        <p:spPr>
          <a:xfrm>
            <a:off x="3803575" y="843650"/>
            <a:ext cx="4516200" cy="45162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2783524" y="-991326"/>
            <a:ext cx="4310400" cy="43104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2_1">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flipH="1">
            <a:off x="1415725" y="1509850"/>
            <a:ext cx="2395800" cy="8184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2" name="Google Shape;62;p13"/>
          <p:cNvSpPr txBox="1">
            <a:spLocks noGrp="1"/>
          </p:cNvSpPr>
          <p:nvPr>
            <p:ph type="subTitle" idx="1"/>
          </p:nvPr>
        </p:nvSpPr>
        <p:spPr>
          <a:xfrm flipH="1">
            <a:off x="1415975" y="2328350"/>
            <a:ext cx="2395500" cy="628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3" name="Google Shape;63;p13"/>
          <p:cNvSpPr txBox="1">
            <a:spLocks noGrp="1"/>
          </p:cNvSpPr>
          <p:nvPr>
            <p:ph type="title" idx="2" hasCustomPrompt="1"/>
          </p:nvPr>
        </p:nvSpPr>
        <p:spPr>
          <a:xfrm flipH="1">
            <a:off x="720753" y="1263787"/>
            <a:ext cx="733500" cy="1353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3900">
                <a:solidFill>
                  <a:srgbClr val="C95EFF"/>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4" name="Google Shape;64;p13"/>
          <p:cNvSpPr txBox="1">
            <a:spLocks noGrp="1"/>
          </p:cNvSpPr>
          <p:nvPr>
            <p:ph type="ctrTitle" idx="3"/>
          </p:nvPr>
        </p:nvSpPr>
        <p:spPr>
          <a:xfrm>
            <a:off x="4829051" y="1509859"/>
            <a:ext cx="2395800" cy="8184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5" name="Google Shape;65;p13"/>
          <p:cNvSpPr txBox="1">
            <a:spLocks noGrp="1"/>
          </p:cNvSpPr>
          <p:nvPr>
            <p:ph type="subTitle" idx="4"/>
          </p:nvPr>
        </p:nvSpPr>
        <p:spPr>
          <a:xfrm>
            <a:off x="4829025" y="2328350"/>
            <a:ext cx="2395500" cy="628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6" name="Google Shape;66;p13"/>
          <p:cNvSpPr txBox="1">
            <a:spLocks noGrp="1"/>
          </p:cNvSpPr>
          <p:nvPr>
            <p:ph type="title" idx="5" hasCustomPrompt="1"/>
          </p:nvPr>
        </p:nvSpPr>
        <p:spPr>
          <a:xfrm>
            <a:off x="4133313" y="1267087"/>
            <a:ext cx="733500" cy="1350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3900">
                <a:solidFill>
                  <a:srgbClr val="C95EFF"/>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3"/>
          <p:cNvSpPr txBox="1">
            <a:spLocks noGrp="1"/>
          </p:cNvSpPr>
          <p:nvPr>
            <p:ph type="ctrTitle" idx="6"/>
          </p:nvPr>
        </p:nvSpPr>
        <p:spPr>
          <a:xfrm flipH="1">
            <a:off x="1415723" y="3091750"/>
            <a:ext cx="2395800" cy="8184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8" name="Google Shape;68;p13"/>
          <p:cNvSpPr txBox="1">
            <a:spLocks noGrp="1"/>
          </p:cNvSpPr>
          <p:nvPr>
            <p:ph type="subTitle" idx="7"/>
          </p:nvPr>
        </p:nvSpPr>
        <p:spPr>
          <a:xfrm flipH="1">
            <a:off x="1415771" y="3907446"/>
            <a:ext cx="2395500" cy="628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title" idx="8" hasCustomPrompt="1"/>
          </p:nvPr>
        </p:nvSpPr>
        <p:spPr>
          <a:xfrm flipH="1">
            <a:off x="723428" y="2846638"/>
            <a:ext cx="733500" cy="1350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3900">
                <a:solidFill>
                  <a:srgbClr val="C95EFF"/>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3"/>
          <p:cNvSpPr txBox="1">
            <a:spLocks noGrp="1"/>
          </p:cNvSpPr>
          <p:nvPr>
            <p:ph type="ctrTitle" idx="9"/>
          </p:nvPr>
        </p:nvSpPr>
        <p:spPr>
          <a:xfrm>
            <a:off x="4829053" y="3091759"/>
            <a:ext cx="2395800" cy="8184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 name="Google Shape;71;p13"/>
          <p:cNvSpPr txBox="1">
            <a:spLocks noGrp="1"/>
          </p:cNvSpPr>
          <p:nvPr>
            <p:ph type="subTitle" idx="13"/>
          </p:nvPr>
        </p:nvSpPr>
        <p:spPr>
          <a:xfrm>
            <a:off x="4829054" y="3907446"/>
            <a:ext cx="2395500" cy="628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 name="Google Shape;72;p13"/>
          <p:cNvSpPr txBox="1">
            <a:spLocks noGrp="1"/>
          </p:cNvSpPr>
          <p:nvPr>
            <p:ph type="title" idx="14" hasCustomPrompt="1"/>
          </p:nvPr>
        </p:nvSpPr>
        <p:spPr>
          <a:xfrm>
            <a:off x="4130513" y="2846638"/>
            <a:ext cx="733500" cy="1350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3900">
                <a:solidFill>
                  <a:srgbClr val="C95EFF"/>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3"/>
          <p:cNvSpPr txBox="1">
            <a:spLocks noGrp="1"/>
          </p:cNvSpPr>
          <p:nvPr>
            <p:ph type="ctrTitle" idx="15"/>
          </p:nvPr>
        </p:nvSpPr>
        <p:spPr>
          <a:xfrm>
            <a:off x="715450" y="436050"/>
            <a:ext cx="77130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4" name="Google Shape;74;p13"/>
          <p:cNvSpPr/>
          <p:nvPr/>
        </p:nvSpPr>
        <p:spPr>
          <a:xfrm>
            <a:off x="7170050" y="1976500"/>
            <a:ext cx="3647700" cy="36477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7347650" y="-809450"/>
            <a:ext cx="2697900" cy="26979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713225" y="4127083"/>
            <a:ext cx="3310200" cy="481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100" b="0">
                <a:latin typeface="Work Sans Medium"/>
                <a:ea typeface="Work Sans Medium"/>
                <a:cs typeface="Work Sans Medium"/>
                <a:sym typeface="Work Sa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4"/>
          <p:cNvSpPr txBox="1">
            <a:spLocks noGrp="1"/>
          </p:cNvSpPr>
          <p:nvPr>
            <p:ph type="subTitle" idx="1"/>
          </p:nvPr>
        </p:nvSpPr>
        <p:spPr>
          <a:xfrm>
            <a:off x="713225" y="1073608"/>
            <a:ext cx="4596000" cy="17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5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9" name="Google Shape;79;p14"/>
          <p:cNvSpPr/>
          <p:nvPr/>
        </p:nvSpPr>
        <p:spPr>
          <a:xfrm>
            <a:off x="-74175" y="2702400"/>
            <a:ext cx="1600" cy="1600"/>
          </a:xfrm>
          <a:custGeom>
            <a:avLst/>
            <a:gdLst/>
            <a:ahLst/>
            <a:cxnLst/>
            <a:rect l="l" t="t" r="r" b="b"/>
            <a:pathLst>
              <a:path w="64" h="64" extrusionOk="0">
                <a:moveTo>
                  <a:pt x="63" y="0"/>
                </a:moveTo>
                <a:cubicBezTo>
                  <a:pt x="21" y="21"/>
                  <a:pt x="0" y="21"/>
                  <a:pt x="0" y="63"/>
                </a:cubicBezTo>
                <a:cubicBezTo>
                  <a:pt x="42" y="63"/>
                  <a:pt x="63" y="21"/>
                  <a:pt x="63" y="0"/>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72600" y="2702400"/>
            <a:ext cx="25" cy="25"/>
          </a:xfrm>
          <a:custGeom>
            <a:avLst/>
            <a:gdLst/>
            <a:ahLst/>
            <a:cxnLst/>
            <a:rect l="l" t="t" r="r" b="b"/>
            <a:pathLst>
              <a:path w="1" h="1" extrusionOk="0">
                <a:moveTo>
                  <a:pt x="0" y="0"/>
                </a:moveTo>
                <a:lnTo>
                  <a:pt x="0" y="0"/>
                </a:ln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5233425" y="-1776250"/>
            <a:ext cx="4763700" cy="47637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7812250" y="812675"/>
            <a:ext cx="2442600" cy="24426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87"/>
        <p:cNvGrpSpPr/>
        <p:nvPr/>
      </p:nvGrpSpPr>
      <p:grpSpPr>
        <a:xfrm>
          <a:off x="0" y="0"/>
          <a:ext cx="0" cy="0"/>
          <a:chOff x="0" y="0"/>
          <a:chExt cx="0" cy="0"/>
        </a:xfrm>
      </p:grpSpPr>
      <p:sp>
        <p:nvSpPr>
          <p:cNvPr id="88" name="Google Shape;88;p16"/>
          <p:cNvSpPr txBox="1">
            <a:spLocks noGrp="1"/>
          </p:cNvSpPr>
          <p:nvPr>
            <p:ph type="ctrTitle"/>
          </p:nvPr>
        </p:nvSpPr>
        <p:spPr>
          <a:xfrm>
            <a:off x="708613" y="341525"/>
            <a:ext cx="7726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89" name="Google Shape;89;p16"/>
          <p:cNvSpPr/>
          <p:nvPr/>
        </p:nvSpPr>
        <p:spPr>
          <a:xfrm>
            <a:off x="-2454225" y="2649100"/>
            <a:ext cx="3647700" cy="36477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8040050" y="-475075"/>
            <a:ext cx="2697900" cy="26979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91"/>
        <p:cNvGrpSpPr/>
        <p:nvPr/>
      </p:nvGrpSpPr>
      <p:grpSpPr>
        <a:xfrm>
          <a:off x="0" y="0"/>
          <a:ext cx="0" cy="0"/>
          <a:chOff x="0" y="0"/>
          <a:chExt cx="0" cy="0"/>
        </a:xfrm>
      </p:grpSpPr>
      <p:sp>
        <p:nvSpPr>
          <p:cNvPr id="92" name="Google Shape;92;p17"/>
          <p:cNvSpPr txBox="1">
            <a:spLocks noGrp="1"/>
          </p:cNvSpPr>
          <p:nvPr>
            <p:ph type="ctrTitle"/>
          </p:nvPr>
        </p:nvSpPr>
        <p:spPr>
          <a:xfrm>
            <a:off x="708613" y="341525"/>
            <a:ext cx="7726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93" name="Google Shape;93;p17"/>
          <p:cNvSpPr/>
          <p:nvPr/>
        </p:nvSpPr>
        <p:spPr>
          <a:xfrm>
            <a:off x="5375825" y="-1776250"/>
            <a:ext cx="4763700" cy="47637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1325425" y="3628450"/>
            <a:ext cx="2555400" cy="25554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33875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Inconsolata"/>
              <a:buNone/>
              <a:defRPr sz="3600" b="1">
                <a:solidFill>
                  <a:schemeClr val="dk1"/>
                </a:solidFill>
                <a:latin typeface="Inconsolata"/>
                <a:ea typeface="Inconsolata"/>
                <a:cs typeface="Inconsolata"/>
                <a:sym typeface="Inconsolata"/>
              </a:defRPr>
            </a:lvl1pPr>
            <a:lvl2pPr lvl="1">
              <a:spcBef>
                <a:spcPts val="0"/>
              </a:spcBef>
              <a:spcAft>
                <a:spcPts val="0"/>
              </a:spcAft>
              <a:buClr>
                <a:schemeClr val="dk1"/>
              </a:buClr>
              <a:buSzPts val="3600"/>
              <a:buFont typeface="Inconsolata"/>
              <a:buNone/>
              <a:defRPr sz="3600" b="1">
                <a:solidFill>
                  <a:schemeClr val="dk1"/>
                </a:solidFill>
                <a:latin typeface="Inconsolata"/>
                <a:ea typeface="Inconsolata"/>
                <a:cs typeface="Inconsolata"/>
                <a:sym typeface="Inconsolata"/>
              </a:defRPr>
            </a:lvl2pPr>
            <a:lvl3pPr lvl="2">
              <a:spcBef>
                <a:spcPts val="0"/>
              </a:spcBef>
              <a:spcAft>
                <a:spcPts val="0"/>
              </a:spcAft>
              <a:buClr>
                <a:schemeClr val="dk1"/>
              </a:buClr>
              <a:buSzPts val="3600"/>
              <a:buFont typeface="Inconsolata"/>
              <a:buNone/>
              <a:defRPr sz="3600" b="1">
                <a:solidFill>
                  <a:schemeClr val="dk1"/>
                </a:solidFill>
                <a:latin typeface="Inconsolata"/>
                <a:ea typeface="Inconsolata"/>
                <a:cs typeface="Inconsolata"/>
                <a:sym typeface="Inconsolata"/>
              </a:defRPr>
            </a:lvl3pPr>
            <a:lvl4pPr lvl="3">
              <a:spcBef>
                <a:spcPts val="0"/>
              </a:spcBef>
              <a:spcAft>
                <a:spcPts val="0"/>
              </a:spcAft>
              <a:buClr>
                <a:schemeClr val="dk1"/>
              </a:buClr>
              <a:buSzPts val="3600"/>
              <a:buFont typeface="Inconsolata"/>
              <a:buNone/>
              <a:defRPr sz="3600" b="1">
                <a:solidFill>
                  <a:schemeClr val="dk1"/>
                </a:solidFill>
                <a:latin typeface="Inconsolata"/>
                <a:ea typeface="Inconsolata"/>
                <a:cs typeface="Inconsolata"/>
                <a:sym typeface="Inconsolata"/>
              </a:defRPr>
            </a:lvl4pPr>
            <a:lvl5pPr lvl="4">
              <a:spcBef>
                <a:spcPts val="0"/>
              </a:spcBef>
              <a:spcAft>
                <a:spcPts val="0"/>
              </a:spcAft>
              <a:buClr>
                <a:schemeClr val="dk1"/>
              </a:buClr>
              <a:buSzPts val="3600"/>
              <a:buFont typeface="Inconsolata"/>
              <a:buNone/>
              <a:defRPr sz="3600" b="1">
                <a:solidFill>
                  <a:schemeClr val="dk1"/>
                </a:solidFill>
                <a:latin typeface="Inconsolata"/>
                <a:ea typeface="Inconsolata"/>
                <a:cs typeface="Inconsolata"/>
                <a:sym typeface="Inconsolata"/>
              </a:defRPr>
            </a:lvl5pPr>
            <a:lvl6pPr lvl="5">
              <a:spcBef>
                <a:spcPts val="0"/>
              </a:spcBef>
              <a:spcAft>
                <a:spcPts val="0"/>
              </a:spcAft>
              <a:buClr>
                <a:schemeClr val="dk1"/>
              </a:buClr>
              <a:buSzPts val="3600"/>
              <a:buFont typeface="Inconsolata"/>
              <a:buNone/>
              <a:defRPr sz="3600" b="1">
                <a:solidFill>
                  <a:schemeClr val="dk1"/>
                </a:solidFill>
                <a:latin typeface="Inconsolata"/>
                <a:ea typeface="Inconsolata"/>
                <a:cs typeface="Inconsolata"/>
                <a:sym typeface="Inconsolata"/>
              </a:defRPr>
            </a:lvl6pPr>
            <a:lvl7pPr lvl="6">
              <a:spcBef>
                <a:spcPts val="0"/>
              </a:spcBef>
              <a:spcAft>
                <a:spcPts val="0"/>
              </a:spcAft>
              <a:buClr>
                <a:schemeClr val="dk1"/>
              </a:buClr>
              <a:buSzPts val="3600"/>
              <a:buFont typeface="Inconsolata"/>
              <a:buNone/>
              <a:defRPr sz="3600" b="1">
                <a:solidFill>
                  <a:schemeClr val="dk1"/>
                </a:solidFill>
                <a:latin typeface="Inconsolata"/>
                <a:ea typeface="Inconsolata"/>
                <a:cs typeface="Inconsolata"/>
                <a:sym typeface="Inconsolata"/>
              </a:defRPr>
            </a:lvl7pPr>
            <a:lvl8pPr lvl="7">
              <a:spcBef>
                <a:spcPts val="0"/>
              </a:spcBef>
              <a:spcAft>
                <a:spcPts val="0"/>
              </a:spcAft>
              <a:buClr>
                <a:schemeClr val="dk1"/>
              </a:buClr>
              <a:buSzPts val="3600"/>
              <a:buFont typeface="Inconsolata"/>
              <a:buNone/>
              <a:defRPr sz="3600" b="1">
                <a:solidFill>
                  <a:schemeClr val="dk1"/>
                </a:solidFill>
                <a:latin typeface="Inconsolata"/>
                <a:ea typeface="Inconsolata"/>
                <a:cs typeface="Inconsolata"/>
                <a:sym typeface="Inconsolata"/>
              </a:defRPr>
            </a:lvl8pPr>
            <a:lvl9pPr lvl="8">
              <a:spcBef>
                <a:spcPts val="0"/>
              </a:spcBef>
              <a:spcAft>
                <a:spcPts val="0"/>
              </a:spcAft>
              <a:buClr>
                <a:schemeClr val="dk1"/>
              </a:buClr>
              <a:buSzPts val="3600"/>
              <a:buFont typeface="Inconsolata"/>
              <a:buNone/>
              <a:defRPr sz="3600" b="1">
                <a:solidFill>
                  <a:schemeClr val="dk1"/>
                </a:solidFill>
                <a:latin typeface="Inconsolata"/>
                <a:ea typeface="Inconsolata"/>
                <a:cs typeface="Inconsolata"/>
                <a:sym typeface="Inconsolata"/>
              </a:defRPr>
            </a:lvl9pPr>
          </a:lstStyle>
          <a:p>
            <a:endParaRPr/>
          </a:p>
        </p:txBody>
      </p:sp>
      <p:sp>
        <p:nvSpPr>
          <p:cNvPr id="7" name="Google Shape;7;p1"/>
          <p:cNvSpPr txBox="1">
            <a:spLocks noGrp="1"/>
          </p:cNvSpPr>
          <p:nvPr>
            <p:ph type="body" idx="1"/>
          </p:nvPr>
        </p:nvSpPr>
        <p:spPr>
          <a:xfrm>
            <a:off x="713225" y="1152465"/>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1pPr>
            <a:lvl2pPr marL="914400" lvl="1" indent="-330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2pPr>
            <a:lvl3pPr marL="1371600" lvl="2" indent="-330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3pPr>
            <a:lvl4pPr marL="1828800" lvl="3" indent="-330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4pPr>
            <a:lvl5pPr marL="2286000" lvl="4" indent="-330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5pPr>
            <a:lvl6pPr marL="2743200" lvl="5" indent="-330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6pPr>
            <a:lvl7pPr marL="3200400" lvl="6" indent="-330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7pPr>
            <a:lvl8pPr marL="3657600" lvl="7" indent="-330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8pPr>
            <a:lvl9pPr marL="4114800" lvl="8" indent="-330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0" r:id="rId7"/>
    <p:sldLayoutId id="2147483662" r:id="rId8"/>
    <p:sldLayoutId id="2147483663" r:id="rId9"/>
    <p:sldLayoutId id="2147483666" r:id="rId10"/>
    <p:sldLayoutId id="2147483673" r:id="rId11"/>
    <p:sldLayoutId id="2147483682" r:id="rId12"/>
    <p:sldLayoutId id="2147483685" r:id="rId13"/>
    <p:sldLayoutId id="2147483686" r:id="rId14"/>
    <p:sldLayoutId id="2147483687" r:id="rId15"/>
    <p:sldLayoutId id="2147483694" r:id="rId16"/>
    <p:sldLayoutId id="2147483696" r:id="rId17"/>
    <p:sldLayoutId id="2147483702" r:id="rId18"/>
    <p:sldLayoutId id="2147483703" r:id="rId19"/>
    <p:sldLayoutId id="214748370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1"/>
          <p:cNvSpPr txBox="1">
            <a:spLocks noGrp="1"/>
          </p:cNvSpPr>
          <p:nvPr>
            <p:ph type="ctrTitle"/>
          </p:nvPr>
        </p:nvSpPr>
        <p:spPr>
          <a:xfrm>
            <a:off x="360956" y="1717330"/>
            <a:ext cx="7051680" cy="1948853"/>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6000" dirty="0">
                <a:solidFill>
                  <a:schemeClr val="lt1"/>
                </a:solidFill>
              </a:rPr>
              <a:t>BÁO CÁO</a:t>
            </a:r>
            <a:r>
              <a:rPr lang="en" sz="6000" dirty="0"/>
              <a:t> </a:t>
            </a:r>
            <a:br>
              <a:rPr lang="en" sz="4800" dirty="0"/>
            </a:br>
            <a:r>
              <a:rPr lang="en" sz="3600" dirty="0"/>
              <a:t>KẾT QUẢ THỰC TẬP CHUYÊN NGÀNH</a:t>
            </a:r>
            <a:endParaRPr sz="4800" dirty="0"/>
          </a:p>
        </p:txBody>
      </p:sp>
      <p:sp>
        <p:nvSpPr>
          <p:cNvPr id="353" name="Google Shape;353;p61"/>
          <p:cNvSpPr txBox="1">
            <a:spLocks noGrp="1"/>
          </p:cNvSpPr>
          <p:nvPr>
            <p:ph type="subTitle" idx="1"/>
          </p:nvPr>
        </p:nvSpPr>
        <p:spPr>
          <a:xfrm>
            <a:off x="713225" y="4137099"/>
            <a:ext cx="4711500" cy="749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GVHD: NGUYỄN ĐÌNH HOÀNG SƠN</a:t>
            </a:r>
          </a:p>
          <a:p>
            <a:pPr marL="0" lvl="0" indent="0" algn="l" rtl="0">
              <a:spcBef>
                <a:spcPts val="0"/>
              </a:spcBef>
              <a:spcAft>
                <a:spcPts val="0"/>
              </a:spcAft>
              <a:buNone/>
            </a:pPr>
            <a:r>
              <a:rPr lang="en-US" dirty="0"/>
              <a:t>CÁN BỘ HDTT: TRƯƠNG PHỤNG TIÊN</a:t>
            </a:r>
            <a:endParaRPr dirty="0"/>
          </a:p>
        </p:txBody>
      </p:sp>
      <p:sp>
        <p:nvSpPr>
          <p:cNvPr id="354" name="Google Shape;354;p61"/>
          <p:cNvSpPr txBox="1"/>
          <p:nvPr/>
        </p:nvSpPr>
        <p:spPr>
          <a:xfrm>
            <a:off x="7601447" y="256175"/>
            <a:ext cx="591028"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Open Sans"/>
                <a:ea typeface="Open Sans"/>
                <a:cs typeface="Open Sans"/>
                <a:sym typeface="Open Sans"/>
              </a:rPr>
              <a:t>2023</a:t>
            </a:r>
            <a:endParaRPr dirty="0">
              <a:solidFill>
                <a:schemeClr val="dk1"/>
              </a:solidFill>
              <a:latin typeface="Open Sans"/>
              <a:ea typeface="Open Sans"/>
              <a:cs typeface="Open Sans"/>
              <a:sym typeface="Open Sans"/>
            </a:endParaRPr>
          </a:p>
        </p:txBody>
      </p:sp>
      <p:cxnSp>
        <p:nvCxnSpPr>
          <p:cNvPr id="355" name="Google Shape;355;p61"/>
          <p:cNvCxnSpPr>
            <a:cxnSpLocks/>
            <a:stCxn id="354" idx="3"/>
          </p:cNvCxnSpPr>
          <p:nvPr/>
        </p:nvCxnSpPr>
        <p:spPr>
          <a:xfrm>
            <a:off x="8192475" y="430025"/>
            <a:ext cx="969600" cy="0"/>
          </a:xfrm>
          <a:prstGeom prst="straightConnector1">
            <a:avLst/>
          </a:prstGeom>
          <a:noFill/>
          <a:ln w="9525" cap="flat" cmpd="sng">
            <a:solidFill>
              <a:schemeClr val="accent2"/>
            </a:solidFill>
            <a:prstDash val="solid"/>
            <a:round/>
            <a:headEnd type="none" w="med" len="med"/>
            <a:tailEnd type="none" w="med" len="med"/>
          </a:ln>
        </p:spPr>
      </p:cxnSp>
      <p:cxnSp>
        <p:nvCxnSpPr>
          <p:cNvPr id="356" name="Google Shape;356;p61"/>
          <p:cNvCxnSpPr/>
          <p:nvPr/>
        </p:nvCxnSpPr>
        <p:spPr>
          <a:xfrm>
            <a:off x="725275" y="4068399"/>
            <a:ext cx="8426700" cy="0"/>
          </a:xfrm>
          <a:prstGeom prst="straightConnector1">
            <a:avLst/>
          </a:prstGeom>
          <a:noFill/>
          <a:ln w="9525" cap="flat" cmpd="sng">
            <a:solidFill>
              <a:schemeClr val="accent2"/>
            </a:solidFill>
            <a:prstDash val="solid"/>
            <a:round/>
            <a:headEnd type="none" w="med" len="med"/>
            <a:tailEnd type="none" w="med" len="med"/>
          </a:ln>
        </p:spPr>
      </p:cxnSp>
      <p:sp>
        <p:nvSpPr>
          <p:cNvPr id="2" name="Google Shape;361;p62">
            <a:extLst>
              <a:ext uri="{FF2B5EF4-FFF2-40B4-BE49-F238E27FC236}">
                <a16:creationId xmlns:a16="http://schemas.microsoft.com/office/drawing/2014/main" id="{04C1EFB3-64BF-41F2-E603-FDAA3F4F9E59}"/>
              </a:ext>
            </a:extLst>
          </p:cNvPr>
          <p:cNvSpPr txBox="1">
            <a:spLocks/>
          </p:cNvSpPr>
          <p:nvPr/>
        </p:nvSpPr>
        <p:spPr>
          <a:xfrm>
            <a:off x="1289471" y="629093"/>
            <a:ext cx="612316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Inconsolata"/>
              <a:buNone/>
              <a:defRPr sz="7000" b="1" i="0" u="none" strike="noStrike" cap="none">
                <a:solidFill>
                  <a:schemeClr val="dk1"/>
                </a:solidFill>
                <a:latin typeface="Inconsolata"/>
                <a:ea typeface="Inconsolata"/>
                <a:cs typeface="Inconsolata"/>
                <a:sym typeface="Inconsolata"/>
              </a:defRPr>
            </a:lvl1pPr>
            <a:lvl2pPr marR="0" lvl="1"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2pPr>
            <a:lvl3pPr marR="0" lvl="2"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3pPr>
            <a:lvl4pPr marR="0" lvl="3"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4pPr>
            <a:lvl5pPr marR="0" lvl="4"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5pPr>
            <a:lvl6pPr marR="0" lvl="5"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6pPr>
            <a:lvl7pPr marR="0" lvl="6"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7pPr>
            <a:lvl8pPr marR="0" lvl="7"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8pPr>
            <a:lvl9pPr marR="0" lvl="8"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9pPr>
          </a:lstStyle>
          <a:p>
            <a:r>
              <a:rPr lang="vi-VN" sz="2000" dirty="0"/>
              <a:t>Công ty TNHH Phần mềm và Tư vấn Kim Tự Tháp</a:t>
            </a:r>
            <a:endParaRPr lang="en-US" sz="2000" dirty="0"/>
          </a:p>
        </p:txBody>
      </p:sp>
      <p:sp>
        <p:nvSpPr>
          <p:cNvPr id="3" name="Google Shape;367;p63">
            <a:extLst>
              <a:ext uri="{FF2B5EF4-FFF2-40B4-BE49-F238E27FC236}">
                <a16:creationId xmlns:a16="http://schemas.microsoft.com/office/drawing/2014/main" id="{95EEB5EB-5050-1CB2-4EC2-E34E88227FBA}"/>
              </a:ext>
            </a:extLst>
          </p:cNvPr>
          <p:cNvSpPr txBox="1">
            <a:spLocks/>
          </p:cNvSpPr>
          <p:nvPr/>
        </p:nvSpPr>
        <p:spPr>
          <a:xfrm>
            <a:off x="1875083" y="121119"/>
            <a:ext cx="5393833" cy="48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Inconsolata"/>
              <a:buNone/>
              <a:defRPr sz="7000" b="1" i="0" u="none" strike="noStrike" cap="none">
                <a:solidFill>
                  <a:schemeClr val="dk1"/>
                </a:solidFill>
                <a:latin typeface="Inconsolata"/>
                <a:ea typeface="Inconsolata"/>
                <a:cs typeface="Inconsolata"/>
                <a:sym typeface="Inconsolata"/>
              </a:defRPr>
            </a:lvl1pPr>
            <a:lvl2pPr marR="0" lvl="1"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2pPr>
            <a:lvl3pPr marR="0" lvl="2"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3pPr>
            <a:lvl4pPr marR="0" lvl="3"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4pPr>
            <a:lvl5pPr marR="0" lvl="4"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5pPr>
            <a:lvl6pPr marR="0" lvl="5"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6pPr>
            <a:lvl7pPr marR="0" lvl="6"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7pPr>
            <a:lvl8pPr marR="0" lvl="7"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8pPr>
            <a:lvl9pPr marR="0" lvl="8" algn="ctr" rtl="0">
              <a:lnSpc>
                <a:spcPct val="100000"/>
              </a:lnSpc>
              <a:spcBef>
                <a:spcPts val="0"/>
              </a:spcBef>
              <a:spcAft>
                <a:spcPts val="0"/>
              </a:spcAft>
              <a:buClr>
                <a:schemeClr val="dk1"/>
              </a:buClr>
              <a:buSzPts val="5200"/>
              <a:buFont typeface="Inconsolata"/>
              <a:buNone/>
              <a:defRPr sz="5200" b="1" i="0" u="none" strike="noStrike" cap="none">
                <a:solidFill>
                  <a:schemeClr val="dk1"/>
                </a:solidFill>
                <a:latin typeface="Inconsolata"/>
                <a:ea typeface="Inconsolata"/>
                <a:cs typeface="Inconsolata"/>
                <a:sym typeface="Inconsolata"/>
              </a:defRPr>
            </a:lvl9pPr>
          </a:lstStyle>
          <a:p>
            <a:r>
              <a:rPr lang="en-US" sz="2800" dirty="0" err="1"/>
              <a:t>Trường</a:t>
            </a:r>
            <a:r>
              <a:rPr lang="en-US" sz="2800" dirty="0"/>
              <a:t> </a:t>
            </a:r>
            <a:r>
              <a:rPr lang="en-US" sz="2800" dirty="0" err="1"/>
              <a:t>Đại</a:t>
            </a:r>
            <a:r>
              <a:rPr lang="en-US" sz="2800" dirty="0"/>
              <a:t> </a:t>
            </a:r>
            <a:r>
              <a:rPr lang="en-US" sz="2800" dirty="0" err="1"/>
              <a:t>học</a:t>
            </a:r>
            <a:r>
              <a:rPr lang="en-US" sz="2800" dirty="0"/>
              <a:t> </a:t>
            </a:r>
            <a:r>
              <a:rPr lang="en-US" sz="2800" dirty="0" err="1"/>
              <a:t>Nha</a:t>
            </a:r>
            <a:r>
              <a:rPr lang="en-US" sz="2800" dirty="0"/>
              <a:t> Trang</a:t>
            </a:r>
          </a:p>
        </p:txBody>
      </p:sp>
      <p:sp>
        <p:nvSpPr>
          <p:cNvPr id="5" name="TextBox 4">
            <a:extLst>
              <a:ext uri="{FF2B5EF4-FFF2-40B4-BE49-F238E27FC236}">
                <a16:creationId xmlns:a16="http://schemas.microsoft.com/office/drawing/2014/main" id="{90F38CC8-56B0-D6F2-B05F-43960E9D6D1B}"/>
              </a:ext>
            </a:extLst>
          </p:cNvPr>
          <p:cNvSpPr txBox="1"/>
          <p:nvPr/>
        </p:nvSpPr>
        <p:spPr>
          <a:xfrm>
            <a:off x="435907" y="3296851"/>
            <a:ext cx="5077918" cy="369332"/>
          </a:xfrm>
          <a:prstGeom prst="rect">
            <a:avLst/>
          </a:prstGeom>
          <a:noFill/>
        </p:spPr>
        <p:txBody>
          <a:bodyPr wrap="square">
            <a:spAutoFit/>
          </a:bodyPr>
          <a:lstStyle/>
          <a:p>
            <a:r>
              <a:rPr lang="en" sz="1800" dirty="0">
                <a:solidFill>
                  <a:schemeClr val="lt1"/>
                </a:solidFill>
              </a:rPr>
              <a:t>Sinh viên thực tập: </a:t>
            </a:r>
            <a:r>
              <a:rPr lang="en" sz="1800" b="1" dirty="0">
                <a:solidFill>
                  <a:schemeClr val="tx1"/>
                </a:solidFill>
              </a:rPr>
              <a:t>NGUYỄN THÀNH ĐẠT</a:t>
            </a:r>
            <a:endParaRPr lang="en-US" sz="1800" b="1"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0"/>
          <p:cNvSpPr txBox="1">
            <a:spLocks noGrp="1"/>
          </p:cNvSpPr>
          <p:nvPr>
            <p:ph type="ctrTitle"/>
          </p:nvPr>
        </p:nvSpPr>
        <p:spPr>
          <a:xfrm>
            <a:off x="0" y="461612"/>
            <a:ext cx="8836702"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Dựng web đơn giản bằng Web API-NET 5</a:t>
            </a:r>
            <a:endParaRPr dirty="0"/>
          </a:p>
        </p:txBody>
      </p:sp>
      <p:sp>
        <p:nvSpPr>
          <p:cNvPr id="471" name="Google Shape;471;p70"/>
          <p:cNvSpPr txBox="1">
            <a:spLocks noGrp="1"/>
          </p:cNvSpPr>
          <p:nvPr>
            <p:ph type="ctrTitle" idx="4294967295"/>
          </p:nvPr>
        </p:nvSpPr>
        <p:spPr>
          <a:xfrm>
            <a:off x="6204496" y="1604175"/>
            <a:ext cx="2632206" cy="12739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latin typeface="Inconsolata"/>
                <a:ea typeface="Inconsolata"/>
                <a:cs typeface="Inconsolata"/>
                <a:sym typeface="Inconsolata"/>
              </a:rPr>
              <a:t>Trang web cho phép thực hiện 4 chức năng:</a:t>
            </a:r>
            <a:endParaRPr sz="2300" dirty="0">
              <a:latin typeface="Inconsolata"/>
              <a:ea typeface="Inconsolata"/>
              <a:cs typeface="Inconsolata"/>
              <a:sym typeface="Inconsolata"/>
            </a:endParaRPr>
          </a:p>
        </p:txBody>
      </p:sp>
      <p:sp>
        <p:nvSpPr>
          <p:cNvPr id="472" name="Google Shape;472;p70"/>
          <p:cNvSpPr txBox="1">
            <a:spLocks noGrp="1"/>
          </p:cNvSpPr>
          <p:nvPr>
            <p:ph type="subTitle" idx="4294967295"/>
          </p:nvPr>
        </p:nvSpPr>
        <p:spPr>
          <a:xfrm>
            <a:off x="6260372" y="2878109"/>
            <a:ext cx="1997700" cy="1330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Get: Đọc dữ liệu</a:t>
            </a:r>
          </a:p>
          <a:p>
            <a:pPr marL="0" lvl="0" indent="0" algn="l" rtl="0">
              <a:spcBef>
                <a:spcPts val="0"/>
              </a:spcBef>
              <a:spcAft>
                <a:spcPts val="1200"/>
              </a:spcAft>
              <a:buNone/>
            </a:pPr>
            <a:r>
              <a:rPr lang="en" sz="1400" dirty="0"/>
              <a:t>Post: Ghi dữ liệu</a:t>
            </a:r>
          </a:p>
          <a:p>
            <a:pPr marL="0" lvl="0" indent="0" algn="l" rtl="0">
              <a:spcBef>
                <a:spcPts val="0"/>
              </a:spcBef>
              <a:spcAft>
                <a:spcPts val="1200"/>
              </a:spcAft>
              <a:buNone/>
            </a:pPr>
            <a:r>
              <a:rPr lang="en" sz="1400" dirty="0"/>
              <a:t>Put: Sửa dữ liệu</a:t>
            </a:r>
          </a:p>
          <a:p>
            <a:pPr marL="0" lvl="0" indent="0" algn="l" rtl="0">
              <a:spcBef>
                <a:spcPts val="0"/>
              </a:spcBef>
              <a:spcAft>
                <a:spcPts val="1200"/>
              </a:spcAft>
              <a:buNone/>
            </a:pPr>
            <a:r>
              <a:rPr lang="en" sz="1400" dirty="0"/>
              <a:t>Delete: Xóa dữ liệu</a:t>
            </a:r>
            <a:endParaRPr sz="1400" dirty="0"/>
          </a:p>
        </p:txBody>
      </p:sp>
      <p:sp>
        <p:nvSpPr>
          <p:cNvPr id="479" name="Google Shape;479;p70"/>
          <p:cNvSpPr txBox="1"/>
          <p:nvPr/>
        </p:nvSpPr>
        <p:spPr>
          <a:xfrm>
            <a:off x="7038075" y="256175"/>
            <a:ext cx="1154400"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dk1"/>
                </a:solidFill>
                <a:latin typeface="Open Sans"/>
                <a:ea typeface="Open Sans"/>
                <a:cs typeface="Open Sans"/>
                <a:sym typeface="Open Sans"/>
              </a:rPr>
              <a:t>Back-end</a:t>
            </a:r>
          </a:p>
        </p:txBody>
      </p:sp>
      <p:cxnSp>
        <p:nvCxnSpPr>
          <p:cNvPr id="480" name="Google Shape;480;p70"/>
          <p:cNvCxnSpPr>
            <a:stCxn id="479" idx="3"/>
          </p:cNvCxnSpPr>
          <p:nvPr/>
        </p:nvCxnSpPr>
        <p:spPr>
          <a:xfrm>
            <a:off x="8192475" y="430025"/>
            <a:ext cx="969600" cy="0"/>
          </a:xfrm>
          <a:prstGeom prst="straightConnector1">
            <a:avLst/>
          </a:prstGeom>
          <a:noFill/>
          <a:ln w="9525" cap="flat" cmpd="sng">
            <a:solidFill>
              <a:schemeClr val="accent2"/>
            </a:solidFill>
            <a:prstDash val="solid"/>
            <a:round/>
            <a:headEnd type="none" w="med" len="med"/>
            <a:tailEnd type="none" w="med" len="med"/>
          </a:ln>
        </p:spPr>
      </p:cxnSp>
      <p:sp>
        <p:nvSpPr>
          <p:cNvPr id="483" name="Google Shape;483;p70"/>
          <p:cNvSpPr/>
          <p:nvPr/>
        </p:nvSpPr>
        <p:spPr>
          <a:xfrm>
            <a:off x="6029072" y="1841912"/>
            <a:ext cx="231300" cy="231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436FF5C2-024D-0DD8-044E-FF4A52767DA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281" y="1221699"/>
            <a:ext cx="5593831" cy="371006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3"/>
          <p:cNvSpPr txBox="1">
            <a:spLocks noGrp="1"/>
          </p:cNvSpPr>
          <p:nvPr>
            <p:ph type="title"/>
          </p:nvPr>
        </p:nvSpPr>
        <p:spPr>
          <a:xfrm>
            <a:off x="506514" y="4148949"/>
            <a:ext cx="8130972" cy="48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Inconsolata"/>
                <a:ea typeface="Inconsolata"/>
                <a:cs typeface="Inconsolata"/>
                <a:sym typeface="Inconsolata"/>
              </a:rPr>
              <a:t>— Xây dựng web cho phép thêm, xóa, sửa thông tin  người dùng</a:t>
            </a:r>
            <a:endParaRPr b="1" dirty="0">
              <a:latin typeface="Inconsolata"/>
              <a:ea typeface="Inconsolata"/>
              <a:cs typeface="Inconsolata"/>
              <a:sym typeface="Inconsolata"/>
            </a:endParaRPr>
          </a:p>
        </p:txBody>
      </p:sp>
      <p:cxnSp>
        <p:nvCxnSpPr>
          <p:cNvPr id="370" name="Google Shape;370;p63"/>
          <p:cNvCxnSpPr>
            <a:cxnSpLocks/>
            <a:stCxn id="369" idx="3"/>
          </p:cNvCxnSpPr>
          <p:nvPr/>
        </p:nvCxnSpPr>
        <p:spPr>
          <a:xfrm>
            <a:off x="8192475" y="430025"/>
            <a:ext cx="969600" cy="0"/>
          </a:xfrm>
          <a:prstGeom prst="straightConnector1">
            <a:avLst/>
          </a:prstGeom>
          <a:noFill/>
          <a:ln w="9525" cap="flat" cmpd="sng">
            <a:solidFill>
              <a:schemeClr val="accent2"/>
            </a:solidFill>
            <a:prstDash val="solid"/>
            <a:round/>
            <a:headEnd type="none" w="med" len="med"/>
            <a:tailEnd type="none" w="med" len="med"/>
          </a:ln>
        </p:spPr>
      </p:cxnSp>
      <p:cxnSp>
        <p:nvCxnSpPr>
          <p:cNvPr id="371" name="Google Shape;371;p63"/>
          <p:cNvCxnSpPr/>
          <p:nvPr/>
        </p:nvCxnSpPr>
        <p:spPr>
          <a:xfrm>
            <a:off x="1918725" y="3547750"/>
            <a:ext cx="7233000" cy="0"/>
          </a:xfrm>
          <a:prstGeom prst="straightConnector1">
            <a:avLst/>
          </a:prstGeom>
          <a:noFill/>
          <a:ln w="9525" cap="flat" cmpd="sng">
            <a:solidFill>
              <a:schemeClr val="accent2"/>
            </a:solidFill>
            <a:prstDash val="solid"/>
            <a:round/>
            <a:headEnd type="none" w="med" len="med"/>
            <a:tailEnd type="none" w="med" len="med"/>
          </a:ln>
        </p:spPr>
      </p:cxnSp>
      <p:pic>
        <p:nvPicPr>
          <p:cNvPr id="4" name="Picture 3">
            <a:extLst>
              <a:ext uri="{FF2B5EF4-FFF2-40B4-BE49-F238E27FC236}">
                <a16:creationId xmlns:a16="http://schemas.microsoft.com/office/drawing/2014/main" id="{E447C214-0591-72AE-465E-64A0FCF09E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124" y="140225"/>
            <a:ext cx="7335288" cy="3308533"/>
          </a:xfrm>
          <a:prstGeom prst="rect">
            <a:avLst/>
          </a:prstGeom>
          <a:noFill/>
          <a:ln>
            <a:noFill/>
          </a:ln>
        </p:spPr>
      </p:pic>
      <p:sp>
        <p:nvSpPr>
          <p:cNvPr id="372" name="Google Shape;372;p63"/>
          <p:cNvSpPr/>
          <p:nvPr/>
        </p:nvSpPr>
        <p:spPr>
          <a:xfrm>
            <a:off x="818028" y="3166400"/>
            <a:ext cx="679932" cy="762700"/>
          </a:xfrm>
          <a:prstGeom prst="rect">
            <a:avLst/>
          </a:prstGeom>
        </p:spPr>
        <p:txBody>
          <a:bodyPr>
            <a:prstTxWarp prst="textPlain">
              <a:avLst/>
            </a:prstTxWarp>
          </a:bodyPr>
          <a:lstStyle/>
          <a:p>
            <a:pPr lvl="0" algn="ctr"/>
            <a:r>
              <a:rPr b="0" i="0" dirty="0">
                <a:ln>
                  <a:noFill/>
                </a:ln>
                <a:solidFill>
                  <a:schemeClr val="lt1"/>
                </a:solidFill>
                <a:latin typeface="Inconsolata"/>
              </a:rPr>
              <a:t>"</a:t>
            </a:r>
          </a:p>
        </p:txBody>
      </p:sp>
      <p:sp>
        <p:nvSpPr>
          <p:cNvPr id="369" name="Google Shape;369;p63"/>
          <p:cNvSpPr txBox="1"/>
          <p:nvPr/>
        </p:nvSpPr>
        <p:spPr>
          <a:xfrm>
            <a:off x="7195931" y="256175"/>
            <a:ext cx="996544"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Open Sans"/>
                <a:ea typeface="Open Sans"/>
                <a:cs typeface="Open Sans"/>
                <a:sym typeface="Open Sans"/>
              </a:rPr>
              <a:t>Back-end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1"/>
        <p:cNvGrpSpPr/>
        <p:nvPr/>
      </p:nvGrpSpPr>
      <p:grpSpPr>
        <a:xfrm>
          <a:off x="0" y="0"/>
          <a:ext cx="0" cy="0"/>
          <a:chOff x="0" y="0"/>
          <a:chExt cx="0" cy="0"/>
        </a:xfrm>
      </p:grpSpPr>
      <p:pic>
        <p:nvPicPr>
          <p:cNvPr id="1028" name="Picture 4" descr="BackEnd là gì? Phân biệt giữa lập trình BackEnd và FrontEnd - JobsGO Blog">
            <a:extLst>
              <a:ext uri="{FF2B5EF4-FFF2-40B4-BE49-F238E27FC236}">
                <a16:creationId xmlns:a16="http://schemas.microsoft.com/office/drawing/2014/main" id="{783ADEE9-0825-83EA-41DB-8C8081C4D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8786"/>
            <a:ext cx="5255812" cy="3654714"/>
          </a:xfrm>
          <a:prstGeom prst="rect">
            <a:avLst/>
          </a:prstGeom>
          <a:noFill/>
          <a:extLst>
            <a:ext uri="{909E8E84-426E-40DD-AFC4-6F175D3DCCD1}">
              <a14:hiddenFill xmlns:a14="http://schemas.microsoft.com/office/drawing/2010/main">
                <a:solidFill>
                  <a:srgbClr val="FFFFFF"/>
                </a:solidFill>
              </a14:hiddenFill>
            </a:ext>
          </a:extLst>
        </p:spPr>
      </p:pic>
      <p:sp>
        <p:nvSpPr>
          <p:cNvPr id="812" name="Google Shape;812;p89"/>
          <p:cNvSpPr txBox="1">
            <a:spLocks noGrp="1"/>
          </p:cNvSpPr>
          <p:nvPr>
            <p:ph type="title"/>
          </p:nvPr>
        </p:nvSpPr>
        <p:spPr>
          <a:xfrm>
            <a:off x="4146525" y="1597550"/>
            <a:ext cx="3301800" cy="14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Thực hành Front-end</a:t>
            </a:r>
            <a:endParaRPr dirty="0"/>
          </a:p>
        </p:txBody>
      </p:sp>
      <p:sp>
        <p:nvSpPr>
          <p:cNvPr id="814" name="Google Shape;814;p89"/>
          <p:cNvSpPr txBox="1">
            <a:spLocks noGrp="1"/>
          </p:cNvSpPr>
          <p:nvPr>
            <p:ph type="title" idx="2"/>
          </p:nvPr>
        </p:nvSpPr>
        <p:spPr>
          <a:xfrm>
            <a:off x="4146526" y="137225"/>
            <a:ext cx="2379300" cy="1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815" name="Google Shape;815;p89"/>
          <p:cNvCxnSpPr/>
          <p:nvPr/>
        </p:nvCxnSpPr>
        <p:spPr>
          <a:xfrm>
            <a:off x="713225" y="4099372"/>
            <a:ext cx="7731000" cy="0"/>
          </a:xfrm>
          <a:prstGeom prst="straightConnector1">
            <a:avLst/>
          </a:prstGeom>
          <a:noFill/>
          <a:ln w="9525" cap="flat" cmpd="sng">
            <a:solidFill>
              <a:srgbClr val="5F5F5F"/>
            </a:solidFill>
            <a:prstDash val="solid"/>
            <a:round/>
            <a:headEnd type="none" w="med" len="med"/>
            <a:tailEnd type="none" w="med" len="med"/>
          </a:ln>
        </p:spPr>
      </p:cxnSp>
      <p:cxnSp>
        <p:nvCxnSpPr>
          <p:cNvPr id="816" name="Google Shape;816;p89"/>
          <p:cNvCxnSpPr/>
          <p:nvPr/>
        </p:nvCxnSpPr>
        <p:spPr>
          <a:xfrm>
            <a:off x="8192475" y="430025"/>
            <a:ext cx="969600" cy="0"/>
          </a:xfrm>
          <a:prstGeom prst="straightConnector1">
            <a:avLst/>
          </a:prstGeom>
          <a:noFill/>
          <a:ln w="9525" cap="flat" cmpd="sng">
            <a:solidFill>
              <a:schemeClr val="dk1"/>
            </a:solidFill>
            <a:prstDash val="solid"/>
            <a:round/>
            <a:headEnd type="none" w="med" len="med"/>
            <a:tailEnd type="none" w="med" len="med"/>
          </a:ln>
        </p:spPr>
      </p:cxnSp>
      <p:sp>
        <p:nvSpPr>
          <p:cNvPr id="818" name="Google Shape;818;p89"/>
          <p:cNvSpPr txBox="1"/>
          <p:nvPr/>
        </p:nvSpPr>
        <p:spPr>
          <a:xfrm>
            <a:off x="6859575" y="256175"/>
            <a:ext cx="1332900"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212121"/>
                </a:solidFill>
                <a:latin typeface="Open Sans"/>
                <a:ea typeface="Open Sans"/>
                <a:cs typeface="Open Sans"/>
                <a:sym typeface="Open Sans"/>
              </a:rPr>
              <a:t>Front-end</a:t>
            </a:r>
            <a:endParaRPr lang="en" dirty="0">
              <a:solidFill>
                <a:srgbClr val="212121"/>
              </a:solidFill>
              <a:latin typeface="Open Sans"/>
              <a:ea typeface="Open Sans"/>
              <a:cs typeface="Open Sans"/>
              <a:sym typeface="Open Sans"/>
            </a:endParaRPr>
          </a:p>
        </p:txBody>
      </p:sp>
      <p:sp>
        <p:nvSpPr>
          <p:cNvPr id="819" name="Google Shape;819;p89"/>
          <p:cNvSpPr/>
          <p:nvPr/>
        </p:nvSpPr>
        <p:spPr>
          <a:xfrm>
            <a:off x="0" y="-718100"/>
            <a:ext cx="3685500" cy="36855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03"/>
          <p:cNvSpPr txBox="1">
            <a:spLocks noGrp="1"/>
          </p:cNvSpPr>
          <p:nvPr>
            <p:ph type="ctrTitle"/>
          </p:nvPr>
        </p:nvSpPr>
        <p:spPr>
          <a:xfrm>
            <a:off x="708613" y="341525"/>
            <a:ext cx="7726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JavaScript &amp; TypeScript</a:t>
            </a:r>
            <a:endParaRPr dirty="0"/>
          </a:p>
        </p:txBody>
      </p:sp>
      <p:cxnSp>
        <p:nvCxnSpPr>
          <p:cNvPr id="1159" name="Google Shape;1159;p103"/>
          <p:cNvCxnSpPr/>
          <p:nvPr/>
        </p:nvCxnSpPr>
        <p:spPr>
          <a:xfrm>
            <a:off x="8192475" y="430025"/>
            <a:ext cx="969600" cy="0"/>
          </a:xfrm>
          <a:prstGeom prst="straightConnector1">
            <a:avLst/>
          </a:prstGeom>
          <a:noFill/>
          <a:ln w="9525" cap="flat" cmpd="sng">
            <a:solidFill>
              <a:schemeClr val="dk1"/>
            </a:solidFill>
            <a:prstDash val="solid"/>
            <a:round/>
            <a:headEnd type="none" w="med" len="med"/>
            <a:tailEnd type="none" w="med" len="med"/>
          </a:ln>
        </p:spPr>
      </p:cxnSp>
      <p:sp>
        <p:nvSpPr>
          <p:cNvPr id="1160" name="Google Shape;1160;p103"/>
          <p:cNvSpPr txBox="1"/>
          <p:nvPr/>
        </p:nvSpPr>
        <p:spPr>
          <a:xfrm>
            <a:off x="6859575" y="256175"/>
            <a:ext cx="1332900"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212121"/>
                </a:solidFill>
                <a:latin typeface="Open Sans"/>
                <a:ea typeface="Open Sans"/>
                <a:cs typeface="Open Sans"/>
                <a:sym typeface="Open Sans"/>
              </a:rPr>
              <a:t>Front-end</a:t>
            </a:r>
            <a:endParaRPr lang="en" dirty="0">
              <a:solidFill>
                <a:srgbClr val="212121"/>
              </a:solidFill>
              <a:latin typeface="Open Sans"/>
              <a:ea typeface="Open Sans"/>
              <a:cs typeface="Open Sans"/>
              <a:sym typeface="Open Sans"/>
            </a:endParaRPr>
          </a:p>
        </p:txBody>
      </p:sp>
      <p:graphicFrame>
        <p:nvGraphicFramePr>
          <p:cNvPr id="2" name="Google Shape;535;p73">
            <a:extLst>
              <a:ext uri="{FF2B5EF4-FFF2-40B4-BE49-F238E27FC236}">
                <a16:creationId xmlns:a16="http://schemas.microsoft.com/office/drawing/2014/main" id="{33B52CA8-AC8F-0C5A-4FF5-76DB98A0D073}"/>
              </a:ext>
            </a:extLst>
          </p:cNvPr>
          <p:cNvGraphicFramePr/>
          <p:nvPr>
            <p:extLst>
              <p:ext uri="{D42A27DB-BD31-4B8C-83A1-F6EECF244321}">
                <p14:modId xmlns:p14="http://schemas.microsoft.com/office/powerpoint/2010/main" val="1850428833"/>
              </p:ext>
            </p:extLst>
          </p:nvPr>
        </p:nvGraphicFramePr>
        <p:xfrm>
          <a:off x="600479" y="1016925"/>
          <a:ext cx="7696275" cy="3109650"/>
        </p:xfrm>
        <a:graphic>
          <a:graphicData uri="http://schemas.openxmlformats.org/drawingml/2006/table">
            <a:tbl>
              <a:tblPr>
                <a:noFill/>
                <a:tableStyleId>{CF968675-6C26-4F67-8A24-80AE7EC1F346}</a:tableStyleId>
              </a:tblPr>
              <a:tblGrid>
                <a:gridCol w="1845425">
                  <a:extLst>
                    <a:ext uri="{9D8B030D-6E8A-4147-A177-3AD203B41FA5}">
                      <a16:colId xmlns:a16="http://schemas.microsoft.com/office/drawing/2014/main" val="20000"/>
                    </a:ext>
                  </a:extLst>
                </a:gridCol>
                <a:gridCol w="2925425">
                  <a:extLst>
                    <a:ext uri="{9D8B030D-6E8A-4147-A177-3AD203B41FA5}">
                      <a16:colId xmlns:a16="http://schemas.microsoft.com/office/drawing/2014/main" val="20001"/>
                    </a:ext>
                  </a:extLst>
                </a:gridCol>
                <a:gridCol w="2925425">
                  <a:extLst>
                    <a:ext uri="{9D8B030D-6E8A-4147-A177-3AD203B41FA5}">
                      <a16:colId xmlns:a16="http://schemas.microsoft.com/office/drawing/2014/main" val="20002"/>
                    </a:ext>
                  </a:extLst>
                </a:gridCol>
              </a:tblGrid>
              <a:tr h="367675">
                <a:tc>
                  <a:txBody>
                    <a:bodyPr/>
                    <a:lstStyle/>
                    <a:p>
                      <a:pPr marL="0" lvl="0" indent="0" algn="l" rtl="0">
                        <a:spcBef>
                          <a:spcPts val="0"/>
                        </a:spcBef>
                        <a:spcAft>
                          <a:spcPts val="0"/>
                        </a:spcAft>
                        <a:buNone/>
                      </a:pPr>
                      <a:endParaRPr dirty="0">
                        <a:solidFill>
                          <a:schemeClr val="dk1"/>
                        </a:solidFill>
                        <a:latin typeface="Inconsolata"/>
                        <a:ea typeface="Inconsolata"/>
                        <a:cs typeface="Inconsolata"/>
                        <a:sym typeface="Inconsolata"/>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600" b="1" dirty="0">
                          <a:solidFill>
                            <a:schemeClr val="dk1"/>
                          </a:solidFill>
                          <a:latin typeface="Inconsolata"/>
                          <a:ea typeface="Inconsolata"/>
                          <a:cs typeface="Inconsolata"/>
                          <a:sym typeface="Inconsolata"/>
                        </a:rPr>
                        <a:t>JavaScript</a:t>
                      </a:r>
                      <a:endParaRPr sz="1600" b="1" dirty="0">
                        <a:solidFill>
                          <a:schemeClr val="dk1"/>
                        </a:solidFill>
                        <a:latin typeface="Inconsolata"/>
                        <a:ea typeface="Inconsolata"/>
                        <a:cs typeface="Inconsolata"/>
                        <a:sym typeface="Inconsolat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600" b="1" dirty="0">
                          <a:solidFill>
                            <a:schemeClr val="dk1"/>
                          </a:solidFill>
                          <a:latin typeface="Inconsolata"/>
                          <a:ea typeface="Inconsolata"/>
                          <a:cs typeface="Inconsolata"/>
                          <a:sym typeface="Inconsolata"/>
                        </a:rPr>
                        <a:t>TypeScript</a:t>
                      </a:r>
                      <a:endParaRPr sz="1600" b="1" dirty="0">
                        <a:solidFill>
                          <a:schemeClr val="dk1"/>
                        </a:solidFill>
                        <a:latin typeface="Inconsolata"/>
                        <a:ea typeface="Inconsolata"/>
                        <a:cs typeface="Inconsolata"/>
                        <a:sym typeface="Inconsolat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913175">
                <a:tc>
                  <a:txBody>
                    <a:bodyPr/>
                    <a:lstStyle/>
                    <a:p>
                      <a:pPr marL="0" lvl="0" indent="0" algn="l" rtl="0">
                        <a:spcBef>
                          <a:spcPts val="0"/>
                        </a:spcBef>
                        <a:spcAft>
                          <a:spcPts val="0"/>
                        </a:spcAft>
                        <a:buNone/>
                      </a:pPr>
                      <a:r>
                        <a:rPr lang="en" sz="1600" b="1" dirty="0">
                          <a:solidFill>
                            <a:schemeClr val="dk1"/>
                          </a:solidFill>
                          <a:latin typeface="Inconsolata"/>
                          <a:ea typeface="Inconsolata"/>
                          <a:cs typeface="Inconsolata"/>
                          <a:sym typeface="Inconsolata"/>
                        </a:rPr>
                        <a:t>Định nghĩa</a:t>
                      </a:r>
                      <a:endParaRPr sz="1600" b="1" dirty="0">
                        <a:solidFill>
                          <a:schemeClr val="dk1"/>
                        </a:solidFill>
                        <a:latin typeface="Inconsolata"/>
                        <a:ea typeface="Inconsolata"/>
                        <a:cs typeface="Inconsolata"/>
                        <a:sym typeface="Inconsolata"/>
                      </a:endParaRPr>
                    </a:p>
                  </a:txBody>
                  <a:tcPr marL="91425" marR="0" marT="0" marB="0" anchor="ctr">
                    <a:lnL w="9525" cap="flat" cmpd="sng">
                      <a:solidFill>
                        <a:schemeClr val="dk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vi-VN" sz="1200" dirty="0">
                          <a:solidFill>
                            <a:schemeClr val="dk1"/>
                          </a:solidFill>
                          <a:latin typeface="Open Sans"/>
                          <a:ea typeface="Open Sans"/>
                          <a:cs typeface="Open Sans"/>
                          <a:sym typeface="Open Sans"/>
                        </a:rPr>
                        <a:t>JavaScript là ngôn ngữ kịch bản giúp tạo các trang web tương tác. </a:t>
                      </a:r>
                      <a:r>
                        <a:rPr lang="en-US" sz="1200" dirty="0">
                          <a:solidFill>
                            <a:schemeClr val="dk1"/>
                          </a:solidFill>
                          <a:latin typeface="Open Sans"/>
                          <a:ea typeface="Open Sans"/>
                          <a:cs typeface="Open Sans"/>
                          <a:sym typeface="Open Sans"/>
                        </a:rPr>
                        <a:t>C</a:t>
                      </a:r>
                      <a:r>
                        <a:rPr lang="vi-VN" sz="1200" dirty="0">
                          <a:solidFill>
                            <a:schemeClr val="dk1"/>
                          </a:solidFill>
                          <a:latin typeface="Open Sans"/>
                          <a:ea typeface="Open Sans"/>
                          <a:cs typeface="Open Sans"/>
                          <a:sym typeface="Open Sans"/>
                        </a:rPr>
                        <a:t>hạy trong trình duyệt web của người dùng mà không cần bất kỳ tài nguyên nào tạo thành máy chủ web.</a:t>
                      </a:r>
                      <a:endParaRPr sz="1200" dirty="0">
                        <a:solidFill>
                          <a:schemeClr val="dk1"/>
                        </a:solidFill>
                        <a:latin typeface="Open Sans"/>
                        <a:ea typeface="Open Sans"/>
                        <a:cs typeface="Open Sans"/>
                        <a:sym typeface="Open Sans"/>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solidFill>
                            <a:schemeClr val="dk1"/>
                          </a:solidFill>
                          <a:latin typeface="Open Sans"/>
                          <a:ea typeface="Open Sans"/>
                          <a:cs typeface="Open Sans"/>
                          <a:sym typeface="Open Sans"/>
                        </a:rPr>
                        <a:t>TypeScript </a:t>
                      </a:r>
                      <a:r>
                        <a:rPr lang="en-US" sz="1200" dirty="0" err="1">
                          <a:solidFill>
                            <a:schemeClr val="dk1"/>
                          </a:solidFill>
                          <a:latin typeface="Open Sans"/>
                          <a:ea typeface="Open Sans"/>
                          <a:cs typeface="Open Sans"/>
                          <a:sym typeface="Open Sans"/>
                        </a:rPr>
                        <a:t>là</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ngôn</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ngữ</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lập</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trình</a:t>
                      </a:r>
                      <a:r>
                        <a:rPr lang="en-US" sz="1200" dirty="0">
                          <a:solidFill>
                            <a:schemeClr val="dk1"/>
                          </a:solidFill>
                          <a:latin typeface="Open Sans"/>
                          <a:ea typeface="Open Sans"/>
                          <a:cs typeface="Open Sans"/>
                          <a:sym typeface="Open Sans"/>
                        </a:rPr>
                        <a:t> JavaScript </a:t>
                      </a:r>
                      <a:r>
                        <a:rPr lang="en-US" sz="1200" dirty="0" err="1">
                          <a:solidFill>
                            <a:schemeClr val="dk1"/>
                          </a:solidFill>
                          <a:latin typeface="Open Sans"/>
                          <a:ea typeface="Open Sans"/>
                          <a:cs typeface="Open Sans"/>
                          <a:sym typeface="Open Sans"/>
                        </a:rPr>
                        <a:t>thời</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hiện</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đại</a:t>
                      </a:r>
                      <a:r>
                        <a:rPr lang="en-US" sz="1200" dirty="0">
                          <a:solidFill>
                            <a:schemeClr val="dk1"/>
                          </a:solidFill>
                          <a:latin typeface="Open Sans"/>
                          <a:ea typeface="Open Sans"/>
                          <a:cs typeface="Open Sans"/>
                          <a:sym typeface="Open Sans"/>
                        </a:rPr>
                        <a:t>. </a:t>
                      </a:r>
                      <a:r>
                        <a:rPr lang="vi-VN" sz="1200" dirty="0">
                          <a:solidFill>
                            <a:schemeClr val="dk1"/>
                          </a:solidFill>
                          <a:latin typeface="Open Sans"/>
                          <a:ea typeface="Open Sans"/>
                          <a:cs typeface="Open Sans"/>
                          <a:sym typeface="Open Sans"/>
                        </a:rPr>
                        <a:t>Nó là ngôn ngữ được biên dịch tĩnh để viết mã JavaScript rõ ràng và đơn giản hơn. </a:t>
                      </a:r>
                      <a:endParaRPr sz="1200" dirty="0">
                        <a:solidFill>
                          <a:schemeClr val="dk1"/>
                        </a:solidFill>
                        <a:latin typeface="Open Sans"/>
                        <a:ea typeface="Open Sans"/>
                        <a:cs typeface="Open Sans"/>
                        <a:sym typeface="Open Sans"/>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913175">
                <a:tc>
                  <a:txBody>
                    <a:bodyPr/>
                    <a:lstStyle/>
                    <a:p>
                      <a:pPr marL="0" lvl="0" indent="0" algn="l" rtl="0">
                        <a:spcBef>
                          <a:spcPts val="0"/>
                        </a:spcBef>
                        <a:spcAft>
                          <a:spcPts val="0"/>
                        </a:spcAft>
                        <a:buNone/>
                      </a:pPr>
                      <a:r>
                        <a:rPr lang="en" sz="1600" b="1" dirty="0">
                          <a:solidFill>
                            <a:schemeClr val="dk1"/>
                          </a:solidFill>
                          <a:latin typeface="Inconsolata"/>
                          <a:ea typeface="Inconsolata"/>
                          <a:cs typeface="Inconsolata"/>
                          <a:sym typeface="Inconsolata"/>
                        </a:rPr>
                        <a:t>Dữ liệu</a:t>
                      </a:r>
                      <a:endParaRPr sz="1600" b="1" dirty="0">
                        <a:solidFill>
                          <a:schemeClr val="dk1"/>
                        </a:solidFill>
                        <a:latin typeface="Inconsolata"/>
                        <a:ea typeface="Inconsolata"/>
                        <a:cs typeface="Inconsolata"/>
                        <a:sym typeface="Inconsolata"/>
                      </a:endParaRPr>
                    </a:p>
                  </a:txBody>
                  <a:tcPr marL="91425" marR="0" marT="0" marB="0" anchor="ctr">
                    <a:lnL w="9525" cap="flat" cmpd="sng">
                      <a:solidFill>
                        <a:schemeClr val="dk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1"/>
                          </a:solidFill>
                          <a:latin typeface="Open Sans"/>
                          <a:ea typeface="Open Sans"/>
                          <a:cs typeface="Open Sans"/>
                          <a:sym typeface="Open Sans"/>
                        </a:rPr>
                        <a:t>Kiểu</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mạnh</a:t>
                      </a:r>
                      <a:r>
                        <a:rPr lang="en-US" sz="1200" dirty="0">
                          <a:solidFill>
                            <a:schemeClr val="dk1"/>
                          </a:solidFill>
                          <a:latin typeface="Open Sans"/>
                          <a:ea typeface="Open Sans"/>
                          <a:cs typeface="Open Sans"/>
                          <a:sym typeface="Open Sans"/>
                        </a:rPr>
                        <a:t> bao </a:t>
                      </a:r>
                      <a:r>
                        <a:rPr lang="en-US" sz="1200" dirty="0" err="1">
                          <a:solidFill>
                            <a:schemeClr val="dk1"/>
                          </a:solidFill>
                          <a:latin typeface="Open Sans"/>
                          <a:ea typeface="Open Sans"/>
                          <a:cs typeface="Open Sans"/>
                          <a:sym typeface="Open Sans"/>
                        </a:rPr>
                        <a:t>gồm</a:t>
                      </a:r>
                      <a:r>
                        <a:rPr lang="en-US" sz="1200" dirty="0">
                          <a:solidFill>
                            <a:schemeClr val="dk1"/>
                          </a:solidFill>
                          <a:latin typeface="Open Sans"/>
                          <a:ea typeface="Open Sans"/>
                          <a:cs typeface="Open Sans"/>
                          <a:sym typeface="Open Sans"/>
                        </a:rPr>
                        <a:t> generics </a:t>
                      </a:r>
                      <a:r>
                        <a:rPr lang="en-US" sz="1200" dirty="0" err="1">
                          <a:solidFill>
                            <a:schemeClr val="dk1"/>
                          </a:solidFill>
                          <a:latin typeface="Open Sans"/>
                          <a:ea typeface="Open Sans"/>
                          <a:cs typeface="Open Sans"/>
                          <a:sym typeface="Open Sans"/>
                        </a:rPr>
                        <a:t>và</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các</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tính</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năng</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của</a:t>
                      </a:r>
                      <a:r>
                        <a:rPr lang="en-US" sz="1200" dirty="0">
                          <a:solidFill>
                            <a:schemeClr val="dk1"/>
                          </a:solidFill>
                          <a:latin typeface="Open Sans"/>
                          <a:ea typeface="Open Sans"/>
                          <a:cs typeface="Open Sans"/>
                          <a:sym typeface="Open Sans"/>
                        </a:rPr>
                        <a:t> JavaScript, </a:t>
                      </a:r>
                      <a:r>
                        <a:rPr lang="vi-VN" sz="1200" dirty="0">
                          <a:solidFill>
                            <a:schemeClr val="dk1"/>
                          </a:solidFill>
                          <a:latin typeface="Open Sans"/>
                          <a:ea typeface="Open Sans"/>
                          <a:cs typeface="Open Sans"/>
                          <a:sym typeface="Open Sans"/>
                        </a:rPr>
                        <a:t>TypeScript sử dụng các khái niệm như kiểu và interface để mô tả dữ liệu đang được sử dụng</a:t>
                      </a:r>
                      <a:endParaRPr sz="1200" dirty="0">
                        <a:solidFill>
                          <a:schemeClr val="dk1"/>
                        </a:solidFill>
                        <a:latin typeface="Open Sans"/>
                        <a:ea typeface="Open Sans"/>
                        <a:cs typeface="Open Sans"/>
                        <a:sym typeface="Open Sans"/>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vi-VN" sz="1200" dirty="0">
                          <a:solidFill>
                            <a:schemeClr val="dk1"/>
                          </a:solidFill>
                          <a:latin typeface="Open Sans"/>
                          <a:ea typeface="Open Sans"/>
                          <a:cs typeface="Open Sans"/>
                          <a:sym typeface="Open Sans"/>
                        </a:rPr>
                        <a:t>Công cụ được thiết kế đặc biệt cho các tập lệnh nhỏ</a:t>
                      </a:r>
                    </a:p>
                    <a:p>
                      <a:pPr marL="0" lvl="0" indent="0" algn="l" rtl="0">
                        <a:spcBef>
                          <a:spcPts val="0"/>
                        </a:spcBef>
                        <a:spcAft>
                          <a:spcPts val="0"/>
                        </a:spcAft>
                        <a:buNone/>
                      </a:pPr>
                      <a:r>
                        <a:rPr lang="vi-VN" sz="1200" dirty="0">
                          <a:solidFill>
                            <a:schemeClr val="dk1"/>
                          </a:solidFill>
                          <a:latin typeface="Open Sans"/>
                          <a:ea typeface="Open Sans"/>
                          <a:cs typeface="Open Sans"/>
                          <a:sym typeface="Open Sans"/>
                        </a:rPr>
                        <a:t>Hỗ trợ class, module</a:t>
                      </a:r>
                      <a:r>
                        <a:rPr lang="en-US" sz="1200" dirty="0">
                          <a:solidFill>
                            <a:schemeClr val="dk1"/>
                          </a:solidFill>
                          <a:latin typeface="Open Sans"/>
                          <a:ea typeface="Open Sans"/>
                          <a:cs typeface="Open Sans"/>
                          <a:sym typeface="Open Sans"/>
                        </a:rPr>
                        <a:t>.</a:t>
                      </a:r>
                    </a:p>
                  </a:txBody>
                  <a:tcPr marL="91425" marR="91425" marT="0" marB="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913175">
                <a:tc>
                  <a:txBody>
                    <a:bodyPr/>
                    <a:lstStyle/>
                    <a:p>
                      <a:pPr marL="0" lvl="0" indent="0" algn="l" rtl="0">
                        <a:spcBef>
                          <a:spcPts val="0"/>
                        </a:spcBef>
                        <a:spcAft>
                          <a:spcPts val="0"/>
                        </a:spcAft>
                        <a:buNone/>
                      </a:pPr>
                      <a:r>
                        <a:rPr lang="en" sz="1600" b="1" dirty="0">
                          <a:solidFill>
                            <a:schemeClr val="dk1"/>
                          </a:solidFill>
                          <a:latin typeface="Inconsolata"/>
                          <a:ea typeface="Inconsolata"/>
                          <a:cs typeface="Inconsolata"/>
                          <a:sym typeface="Inconsolata"/>
                        </a:rPr>
                        <a:t>Thư viện và biên dịch</a:t>
                      </a:r>
                      <a:endParaRPr sz="1600" b="1" dirty="0">
                        <a:solidFill>
                          <a:schemeClr val="dk1"/>
                        </a:solidFill>
                        <a:latin typeface="Inconsolata"/>
                        <a:ea typeface="Inconsolata"/>
                        <a:cs typeface="Inconsolata"/>
                        <a:sym typeface="Inconsolata"/>
                      </a:endParaRPr>
                    </a:p>
                  </a:txBody>
                  <a:tcPr marL="91425" marR="0" marT="0" marB="0" anchor="ctr">
                    <a:lnL w="9525" cap="flat" cmpd="sng">
                      <a:solidFill>
                        <a:schemeClr val="dk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vi-VN" sz="1200" dirty="0">
                          <a:solidFill>
                            <a:schemeClr val="dk1"/>
                          </a:solidFill>
                          <a:latin typeface="Open Sans"/>
                          <a:ea typeface="Open Sans"/>
                          <a:cs typeface="Open Sans"/>
                          <a:sym typeface="Open Sans"/>
                        </a:rPr>
                        <a:t>Nhiều gói, thư viện hỗ trợ</a:t>
                      </a:r>
                      <a:r>
                        <a:rPr lang="en-US" sz="1200" dirty="0">
                          <a:solidFill>
                            <a:schemeClr val="dk1"/>
                          </a:solidFill>
                          <a:latin typeface="Open Sans"/>
                          <a:ea typeface="Open Sans"/>
                          <a:cs typeface="Open Sans"/>
                          <a:sym typeface="Open Sans"/>
                        </a:rPr>
                        <a:t>. </a:t>
                      </a:r>
                      <a:r>
                        <a:rPr lang="vi-VN" sz="1200" dirty="0">
                          <a:solidFill>
                            <a:schemeClr val="dk1"/>
                          </a:solidFill>
                          <a:latin typeface="Open Sans"/>
                          <a:ea typeface="Open Sans"/>
                          <a:cs typeface="Open Sans"/>
                          <a:sym typeface="Open Sans"/>
                        </a:rPr>
                        <a:t>Mã TypeScript cần được biên dịch</a:t>
                      </a:r>
                      <a:endParaRPr sz="1200" dirty="0">
                        <a:solidFill>
                          <a:schemeClr val="dk1"/>
                        </a:solidFill>
                        <a:latin typeface="Open Sans"/>
                        <a:ea typeface="Open Sans"/>
                        <a:cs typeface="Open Sans"/>
                        <a:sym typeface="Open Sans"/>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1"/>
                          </a:solidFill>
                          <a:latin typeface="Open Sans"/>
                          <a:ea typeface="Open Sans"/>
                          <a:cs typeface="Open Sans"/>
                          <a:sym typeface="Open Sans"/>
                        </a:rPr>
                        <a:t>Không</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cần</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gói</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thư</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viện</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và</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biên</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dịch</a:t>
                      </a:r>
                      <a:r>
                        <a:rPr lang="en-US" sz="1200" dirty="0">
                          <a:solidFill>
                            <a:schemeClr val="dk1"/>
                          </a:solidFill>
                          <a:latin typeface="Open Sans"/>
                          <a:ea typeface="Open Sans"/>
                          <a:cs typeface="Open Sans"/>
                          <a:sym typeface="Open Sans"/>
                        </a:rPr>
                        <a:t> JavaScript </a:t>
                      </a:r>
                      <a:r>
                        <a:rPr lang="en-US" sz="1200" dirty="0" err="1">
                          <a:solidFill>
                            <a:schemeClr val="dk1"/>
                          </a:solidFill>
                          <a:latin typeface="Open Sans"/>
                          <a:ea typeface="Open Sans"/>
                          <a:cs typeface="Open Sans"/>
                          <a:sym typeface="Open Sans"/>
                        </a:rPr>
                        <a:t>để</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sử</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dụng</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đa</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nền</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tảng</a:t>
                      </a:r>
                      <a:endParaRPr sz="1200" dirty="0">
                        <a:solidFill>
                          <a:schemeClr val="dk1"/>
                        </a:solidFill>
                        <a:latin typeface="Open Sans"/>
                        <a:ea typeface="Open Sans"/>
                        <a:cs typeface="Open Sans"/>
                        <a:sym typeface="Open Sans"/>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46991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03"/>
          <p:cNvSpPr txBox="1">
            <a:spLocks noGrp="1"/>
          </p:cNvSpPr>
          <p:nvPr>
            <p:ph type="ctrTitle"/>
          </p:nvPr>
        </p:nvSpPr>
        <p:spPr>
          <a:xfrm>
            <a:off x="708613" y="341525"/>
            <a:ext cx="7726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ReactJS</a:t>
            </a:r>
            <a:endParaRPr dirty="0"/>
          </a:p>
        </p:txBody>
      </p:sp>
      <p:sp>
        <p:nvSpPr>
          <p:cNvPr id="1151" name="Google Shape;1151;p103"/>
          <p:cNvSpPr txBox="1"/>
          <p:nvPr/>
        </p:nvSpPr>
        <p:spPr>
          <a:xfrm>
            <a:off x="400833" y="983126"/>
            <a:ext cx="8279701" cy="40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Inconsolata"/>
                <a:ea typeface="Inconsolata"/>
                <a:cs typeface="Inconsolata"/>
                <a:sym typeface="Inconsolata"/>
              </a:rPr>
              <a:t>Reactjs</a:t>
            </a:r>
            <a:endParaRPr sz="1600" b="1" dirty="0">
              <a:solidFill>
                <a:schemeClr val="dk1"/>
              </a:solidFill>
              <a:latin typeface="Inconsolata"/>
              <a:ea typeface="Inconsolata"/>
              <a:cs typeface="Inconsolata"/>
              <a:sym typeface="Inconsolata"/>
            </a:endParaRPr>
          </a:p>
        </p:txBody>
      </p:sp>
      <p:cxnSp>
        <p:nvCxnSpPr>
          <p:cNvPr id="1153" name="Google Shape;1153;p103"/>
          <p:cNvCxnSpPr/>
          <p:nvPr/>
        </p:nvCxnSpPr>
        <p:spPr>
          <a:xfrm>
            <a:off x="4580949" y="1383626"/>
            <a:ext cx="0" cy="312300"/>
          </a:xfrm>
          <a:prstGeom prst="straightConnector1">
            <a:avLst/>
          </a:prstGeom>
          <a:noFill/>
          <a:ln w="9525" cap="flat" cmpd="sng">
            <a:solidFill>
              <a:schemeClr val="accent2"/>
            </a:solidFill>
            <a:prstDash val="solid"/>
            <a:round/>
            <a:headEnd type="none" w="med" len="med"/>
            <a:tailEnd type="none" w="med" len="med"/>
          </a:ln>
        </p:spPr>
      </p:cxnSp>
      <p:cxnSp>
        <p:nvCxnSpPr>
          <p:cNvPr id="1154" name="Google Shape;1154;p103"/>
          <p:cNvCxnSpPr/>
          <p:nvPr/>
        </p:nvCxnSpPr>
        <p:spPr>
          <a:xfrm>
            <a:off x="1439127" y="1383626"/>
            <a:ext cx="0" cy="312300"/>
          </a:xfrm>
          <a:prstGeom prst="straightConnector1">
            <a:avLst/>
          </a:prstGeom>
          <a:noFill/>
          <a:ln w="9525" cap="flat" cmpd="sng">
            <a:solidFill>
              <a:schemeClr val="accent2"/>
            </a:solidFill>
            <a:prstDash val="solid"/>
            <a:round/>
            <a:headEnd type="none" w="med" len="med"/>
            <a:tailEnd type="none" w="med" len="med"/>
          </a:ln>
        </p:spPr>
      </p:cxnSp>
      <p:cxnSp>
        <p:nvCxnSpPr>
          <p:cNvPr id="1155" name="Google Shape;1155;p103"/>
          <p:cNvCxnSpPr/>
          <p:nvPr/>
        </p:nvCxnSpPr>
        <p:spPr>
          <a:xfrm>
            <a:off x="7810453" y="1383626"/>
            <a:ext cx="0" cy="312300"/>
          </a:xfrm>
          <a:prstGeom prst="straightConnector1">
            <a:avLst/>
          </a:prstGeom>
          <a:noFill/>
          <a:ln w="9525" cap="flat" cmpd="sng">
            <a:solidFill>
              <a:schemeClr val="accent2"/>
            </a:solidFill>
            <a:prstDash val="solid"/>
            <a:round/>
            <a:headEnd type="none" w="med" len="med"/>
            <a:tailEnd type="none" w="med" len="med"/>
          </a:ln>
        </p:spPr>
      </p:cxnSp>
      <p:graphicFrame>
        <p:nvGraphicFramePr>
          <p:cNvPr id="1156" name="Google Shape;1156;p103"/>
          <p:cNvGraphicFramePr/>
          <p:nvPr>
            <p:extLst>
              <p:ext uri="{D42A27DB-BD31-4B8C-83A1-F6EECF244321}">
                <p14:modId xmlns:p14="http://schemas.microsoft.com/office/powerpoint/2010/main" val="437785087"/>
              </p:ext>
            </p:extLst>
          </p:nvPr>
        </p:nvGraphicFramePr>
        <p:xfrm>
          <a:off x="344494" y="1695931"/>
          <a:ext cx="2189250" cy="2621220"/>
        </p:xfrm>
        <a:graphic>
          <a:graphicData uri="http://schemas.openxmlformats.org/drawingml/2006/table">
            <a:tbl>
              <a:tblPr>
                <a:noFill/>
                <a:tableStyleId>{CF968675-6C26-4F67-8A24-80AE7EC1F346}</a:tableStyleId>
              </a:tblPr>
              <a:tblGrid>
                <a:gridCol w="2189250">
                  <a:extLst>
                    <a:ext uri="{9D8B030D-6E8A-4147-A177-3AD203B41FA5}">
                      <a16:colId xmlns:a16="http://schemas.microsoft.com/office/drawing/2014/main" val="20000"/>
                    </a:ext>
                  </a:extLst>
                </a:gridCol>
              </a:tblGrid>
              <a:tr h="397825">
                <a:tc>
                  <a:txBody>
                    <a:bodyPr/>
                    <a:lstStyle/>
                    <a:p>
                      <a:pPr marL="0" lvl="0" indent="0" algn="l" rtl="0">
                        <a:spcBef>
                          <a:spcPts val="0"/>
                        </a:spcBef>
                        <a:spcAft>
                          <a:spcPts val="0"/>
                        </a:spcAft>
                        <a:buNone/>
                      </a:pPr>
                      <a:r>
                        <a:rPr lang="en" sz="1600" b="1" dirty="0">
                          <a:solidFill>
                            <a:schemeClr val="dk1"/>
                          </a:solidFill>
                          <a:latin typeface="Inconsolata"/>
                          <a:ea typeface="Inconsolata"/>
                          <a:cs typeface="Inconsolata"/>
                          <a:sym typeface="Inconsolata"/>
                        </a:rPr>
                        <a:t>Định nghĩa</a:t>
                      </a:r>
                      <a:endParaRPr sz="1600" b="1" dirty="0">
                        <a:solidFill>
                          <a:schemeClr val="dk1"/>
                        </a:solidFill>
                        <a:latin typeface="Inconsolata"/>
                        <a:ea typeface="Inconsolata"/>
                        <a:cs typeface="Inconsolata"/>
                        <a:sym typeface="Inconsolat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10350">
                <a:tc>
                  <a:txBody>
                    <a:bodyPr/>
                    <a:lstStyle/>
                    <a:p>
                      <a:pPr marL="0" lvl="0" indent="0" algn="l" rtl="0">
                        <a:spcBef>
                          <a:spcPts val="0"/>
                        </a:spcBef>
                        <a:spcAft>
                          <a:spcPts val="0"/>
                        </a:spcAft>
                        <a:buNone/>
                      </a:pPr>
                      <a:r>
                        <a:rPr lang="en-US" sz="1200" dirty="0" err="1">
                          <a:solidFill>
                            <a:schemeClr val="dk1"/>
                          </a:solidFill>
                          <a:latin typeface="Open Sans"/>
                          <a:ea typeface="Open Sans"/>
                          <a:cs typeface="Open Sans"/>
                          <a:sym typeface="Open Sans"/>
                        </a:rPr>
                        <a:t>Là</a:t>
                      </a:r>
                      <a:r>
                        <a:rPr lang="en-US" sz="1200" dirty="0">
                          <a:solidFill>
                            <a:schemeClr val="dk1"/>
                          </a:solidFill>
                          <a:latin typeface="Open Sans"/>
                          <a:ea typeface="Open Sans"/>
                          <a:cs typeface="Open Sans"/>
                          <a:sym typeface="Open Sans"/>
                        </a:rPr>
                        <a:t> </a:t>
                      </a:r>
                      <a:r>
                        <a:rPr lang="vi-VN" sz="1200" dirty="0">
                          <a:solidFill>
                            <a:schemeClr val="dk1"/>
                          </a:solidFill>
                          <a:latin typeface="Open Sans"/>
                          <a:ea typeface="Open Sans"/>
                          <a:cs typeface="Open Sans"/>
                          <a:sym typeface="Open Sans"/>
                        </a:rPr>
                        <a:t>thư viện J</a:t>
                      </a:r>
                      <a:r>
                        <a:rPr lang="en-US" sz="1200" dirty="0">
                          <a:solidFill>
                            <a:schemeClr val="dk1"/>
                          </a:solidFill>
                          <a:latin typeface="Open Sans"/>
                          <a:ea typeface="Open Sans"/>
                          <a:cs typeface="Open Sans"/>
                          <a:sym typeface="Open Sans"/>
                        </a:rPr>
                        <a:t>S</a:t>
                      </a:r>
                      <a:r>
                        <a:rPr lang="vi-VN" sz="1200" dirty="0">
                          <a:solidFill>
                            <a:schemeClr val="dk1"/>
                          </a:solidFill>
                          <a:latin typeface="Open Sans"/>
                          <a:ea typeface="Open Sans"/>
                          <a:cs typeface="Open Sans"/>
                          <a:sym typeface="Open Sans"/>
                        </a:rPr>
                        <a:t> mã nguồn mở được phát triển bởi Facebook</a:t>
                      </a:r>
                      <a:r>
                        <a:rPr lang="en-US" sz="1200" dirty="0">
                          <a:solidFill>
                            <a:schemeClr val="dk1"/>
                          </a:solidFill>
                          <a:latin typeface="Open Sans"/>
                          <a:ea typeface="Open Sans"/>
                          <a:cs typeface="Open Sans"/>
                          <a:sym typeface="Open Sans"/>
                        </a:rPr>
                        <a:t> </a:t>
                      </a:r>
                      <a:r>
                        <a:rPr lang="vi-VN" sz="1200" dirty="0">
                          <a:solidFill>
                            <a:schemeClr val="dk1"/>
                          </a:solidFill>
                          <a:latin typeface="Open Sans"/>
                          <a:ea typeface="Open Sans"/>
                          <a:cs typeface="Open Sans"/>
                          <a:sym typeface="Open Sans"/>
                        </a:rPr>
                        <a:t>để xây dựng giao diện người dùng. </a:t>
                      </a:r>
                      <a:r>
                        <a:rPr lang="en-US" sz="1200" dirty="0">
                          <a:solidFill>
                            <a:schemeClr val="dk1"/>
                          </a:solidFill>
                          <a:latin typeface="Open Sans"/>
                          <a:ea typeface="Open Sans"/>
                          <a:cs typeface="Open Sans"/>
                          <a:sym typeface="Open Sans"/>
                        </a:rPr>
                        <a:t>Đ</a:t>
                      </a:r>
                      <a:r>
                        <a:rPr lang="vi-VN" sz="1200" dirty="0">
                          <a:solidFill>
                            <a:schemeClr val="dk1"/>
                          </a:solidFill>
                          <a:latin typeface="Open Sans"/>
                          <a:ea typeface="Open Sans"/>
                          <a:cs typeface="Open Sans"/>
                          <a:sym typeface="Open Sans"/>
                        </a:rPr>
                        <a:t>ược sử dụng rộng rãi để xây dựng các trang web SPA (Single Page Application) và các ứng dụng trên nền tảng di động. </a:t>
                      </a:r>
                      <a:r>
                        <a:rPr lang="en-US" sz="1200" dirty="0">
                          <a:solidFill>
                            <a:schemeClr val="dk1"/>
                          </a:solidFill>
                          <a:latin typeface="Open Sans"/>
                          <a:ea typeface="Open Sans"/>
                          <a:cs typeface="Open Sans"/>
                          <a:sym typeface="Open Sans"/>
                        </a:rPr>
                        <a:t>C</a:t>
                      </a:r>
                      <a:r>
                        <a:rPr lang="vi-VN" sz="1200" dirty="0">
                          <a:solidFill>
                            <a:schemeClr val="dk1"/>
                          </a:solidFill>
                          <a:latin typeface="Open Sans"/>
                          <a:ea typeface="Open Sans"/>
                          <a:cs typeface="Open Sans"/>
                          <a:sym typeface="Open Sans"/>
                        </a:rPr>
                        <a:t>ho phép người dùng có thể tạo các component UI có thể tái sử dụng.</a:t>
                      </a:r>
                      <a:endParaRPr sz="1200" b="1" dirty="0">
                        <a:solidFill>
                          <a:schemeClr val="dk1"/>
                        </a:solidFill>
                        <a:latin typeface="Inconsolata"/>
                        <a:ea typeface="Inconsolata"/>
                        <a:cs typeface="Inconsolata"/>
                        <a:sym typeface="Inconsolat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157" name="Google Shape;1157;p103"/>
          <p:cNvGraphicFramePr/>
          <p:nvPr>
            <p:extLst>
              <p:ext uri="{D42A27DB-BD31-4B8C-83A1-F6EECF244321}">
                <p14:modId xmlns:p14="http://schemas.microsoft.com/office/powerpoint/2010/main" val="3200215172"/>
              </p:ext>
            </p:extLst>
          </p:nvPr>
        </p:nvGraphicFramePr>
        <p:xfrm>
          <a:off x="3068878" y="1695931"/>
          <a:ext cx="3219186" cy="2804100"/>
        </p:xfrm>
        <a:graphic>
          <a:graphicData uri="http://schemas.openxmlformats.org/drawingml/2006/table">
            <a:tbl>
              <a:tblPr>
                <a:noFill/>
                <a:tableStyleId>{CF968675-6C26-4F67-8A24-80AE7EC1F346}</a:tableStyleId>
              </a:tblPr>
              <a:tblGrid>
                <a:gridCol w="3219186">
                  <a:extLst>
                    <a:ext uri="{9D8B030D-6E8A-4147-A177-3AD203B41FA5}">
                      <a16:colId xmlns:a16="http://schemas.microsoft.com/office/drawing/2014/main" val="20000"/>
                    </a:ext>
                  </a:extLst>
                </a:gridCol>
              </a:tblGrid>
              <a:tr h="397825">
                <a:tc>
                  <a:txBody>
                    <a:bodyPr/>
                    <a:lstStyle/>
                    <a:p>
                      <a:pPr marL="0" lvl="0" indent="0" algn="l" rtl="0">
                        <a:spcBef>
                          <a:spcPts val="0"/>
                        </a:spcBef>
                        <a:spcAft>
                          <a:spcPts val="0"/>
                        </a:spcAft>
                        <a:buNone/>
                      </a:pPr>
                      <a:r>
                        <a:rPr lang="en" sz="1600" b="1" dirty="0">
                          <a:solidFill>
                            <a:schemeClr val="dk1"/>
                          </a:solidFill>
                          <a:latin typeface="Inconsolata"/>
                          <a:ea typeface="Inconsolata"/>
                          <a:cs typeface="Inconsolata"/>
                          <a:sym typeface="Inconsolata"/>
                        </a:rPr>
                        <a:t>Tính năng</a:t>
                      </a:r>
                      <a:endParaRPr sz="1600" b="1" dirty="0">
                        <a:solidFill>
                          <a:schemeClr val="dk1"/>
                        </a:solidFill>
                        <a:latin typeface="Inconsolata"/>
                        <a:ea typeface="Inconsolata"/>
                        <a:cs typeface="Inconsolata"/>
                        <a:sym typeface="Inconsolat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10350">
                <a:tc>
                  <a:txBody>
                    <a:bodyPr/>
                    <a:lstStyle/>
                    <a:p>
                      <a:pPr marL="171450" lvl="0" indent="-171450" algn="l" rtl="0">
                        <a:spcBef>
                          <a:spcPts val="0"/>
                        </a:spcBef>
                        <a:spcAft>
                          <a:spcPts val="0"/>
                        </a:spcAft>
                        <a:buFont typeface="Arial" panose="020B0604020202020204" pitchFamily="34" charset="0"/>
                        <a:buChar char="•"/>
                      </a:pPr>
                      <a:r>
                        <a:rPr lang="en-US" sz="1200" dirty="0">
                          <a:solidFill>
                            <a:schemeClr val="dk1"/>
                          </a:solidFill>
                          <a:latin typeface="Open Sans"/>
                          <a:ea typeface="Open Sans"/>
                          <a:cs typeface="Open Sans"/>
                          <a:sym typeface="Open Sans"/>
                        </a:rPr>
                        <a:t>V</a:t>
                      </a:r>
                      <a:r>
                        <a:rPr lang="vi-VN" sz="1200" dirty="0">
                          <a:solidFill>
                            <a:schemeClr val="dk1"/>
                          </a:solidFill>
                          <a:latin typeface="Open Sans"/>
                          <a:ea typeface="Open Sans"/>
                          <a:cs typeface="Open Sans"/>
                          <a:sym typeface="Open Sans"/>
                        </a:rPr>
                        <a:t>iết ứng dụng trực tiếp bằng J</a:t>
                      </a:r>
                      <a:r>
                        <a:rPr lang="en-US" sz="1200" dirty="0">
                          <a:solidFill>
                            <a:schemeClr val="dk1"/>
                          </a:solidFill>
                          <a:latin typeface="Open Sans"/>
                          <a:ea typeface="Open Sans"/>
                          <a:cs typeface="Open Sans"/>
                          <a:sym typeface="Open Sans"/>
                        </a:rPr>
                        <a:t>S</a:t>
                      </a:r>
                      <a:r>
                        <a:rPr lang="vi-VN" sz="1200" dirty="0">
                          <a:solidFill>
                            <a:schemeClr val="dk1"/>
                          </a:solidFill>
                          <a:latin typeface="Open Sans"/>
                          <a:ea typeface="Open Sans"/>
                          <a:cs typeface="Open Sans"/>
                          <a:sym typeface="Open Sans"/>
                        </a:rPr>
                        <a:t>.</a:t>
                      </a:r>
                    </a:p>
                    <a:p>
                      <a:pPr marL="171450" lvl="0" indent="-171450" algn="l" rtl="0">
                        <a:spcBef>
                          <a:spcPts val="0"/>
                        </a:spcBef>
                        <a:spcAft>
                          <a:spcPts val="0"/>
                        </a:spcAft>
                        <a:buFont typeface="Arial" panose="020B0604020202020204" pitchFamily="34" charset="0"/>
                        <a:buChar char="•"/>
                      </a:pPr>
                      <a:r>
                        <a:rPr lang="vi-VN" sz="1200" dirty="0">
                          <a:solidFill>
                            <a:schemeClr val="dk1"/>
                          </a:solidFill>
                          <a:latin typeface="Open Sans"/>
                          <a:ea typeface="Open Sans"/>
                          <a:cs typeface="Open Sans"/>
                          <a:sym typeface="Open Sans"/>
                        </a:rPr>
                        <a:t>Biến các thành phần UI phức tạp trở thành những component độc lập.</a:t>
                      </a:r>
                    </a:p>
                    <a:p>
                      <a:pPr marL="171450" lvl="0" indent="-171450" algn="l" rtl="0">
                        <a:spcBef>
                          <a:spcPts val="0"/>
                        </a:spcBef>
                        <a:spcAft>
                          <a:spcPts val="0"/>
                        </a:spcAft>
                        <a:buFont typeface="Arial" panose="020B0604020202020204" pitchFamily="34" charset="0"/>
                        <a:buChar char="•"/>
                      </a:pPr>
                      <a:r>
                        <a:rPr lang="vi-VN" sz="1200" dirty="0">
                          <a:solidFill>
                            <a:schemeClr val="dk1"/>
                          </a:solidFill>
                          <a:latin typeface="Open Sans"/>
                          <a:ea typeface="Open Sans"/>
                          <a:cs typeface="Open Sans"/>
                          <a:sym typeface="Open Sans"/>
                        </a:rPr>
                        <a:t>Chuyển các dữ liệu đã được tùy biến đến một UI component cụ thể.</a:t>
                      </a:r>
                    </a:p>
                    <a:p>
                      <a:pPr marL="171450" lvl="0" indent="-171450" algn="l" rtl="0">
                        <a:spcBef>
                          <a:spcPts val="0"/>
                        </a:spcBef>
                        <a:spcAft>
                          <a:spcPts val="0"/>
                        </a:spcAft>
                        <a:buFont typeface="Arial" panose="020B0604020202020204" pitchFamily="34" charset="0"/>
                        <a:buChar char="•"/>
                      </a:pPr>
                      <a:r>
                        <a:rPr lang="en-US" sz="1200" dirty="0" err="1">
                          <a:solidFill>
                            <a:schemeClr val="dk1"/>
                          </a:solidFill>
                          <a:latin typeface="Open Sans"/>
                          <a:ea typeface="Open Sans"/>
                          <a:cs typeface="Open Sans"/>
                          <a:sym typeface="Open Sans"/>
                        </a:rPr>
                        <a:t>Có</a:t>
                      </a:r>
                      <a:r>
                        <a:rPr lang="en-US" sz="1200" dirty="0">
                          <a:solidFill>
                            <a:schemeClr val="dk1"/>
                          </a:solidFill>
                          <a:latin typeface="Open Sans"/>
                          <a:ea typeface="Open Sans"/>
                          <a:cs typeface="Open Sans"/>
                          <a:sym typeface="Open Sans"/>
                        </a:rPr>
                        <a:t> </a:t>
                      </a:r>
                      <a:r>
                        <a:rPr lang="vi-VN" sz="1200" dirty="0">
                          <a:solidFill>
                            <a:schemeClr val="dk1"/>
                          </a:solidFill>
                          <a:latin typeface="Open Sans"/>
                          <a:ea typeface="Open Sans"/>
                          <a:cs typeface="Open Sans"/>
                          <a:sym typeface="Open Sans"/>
                        </a:rPr>
                        <a:t>thể thay đổi trạng thái cho nhiều component con và không gây ảnh hưởng đến component gốc dù đang ở trong đang ở trạng thái Stateful.</a:t>
                      </a:r>
                    </a:p>
                    <a:p>
                      <a:pPr marL="171450" lvl="0" indent="-171450" algn="l" rtl="0">
                        <a:spcBef>
                          <a:spcPts val="0"/>
                        </a:spcBef>
                        <a:spcAft>
                          <a:spcPts val="0"/>
                        </a:spcAft>
                        <a:buFont typeface="Arial" panose="020B0604020202020204" pitchFamily="34" charset="0"/>
                        <a:buChar char="•"/>
                      </a:pPr>
                      <a:r>
                        <a:rPr lang="vi-VN" sz="1200" dirty="0">
                          <a:solidFill>
                            <a:schemeClr val="dk1"/>
                          </a:solidFill>
                          <a:latin typeface="Open Sans"/>
                          <a:ea typeface="Open Sans"/>
                          <a:cs typeface="Open Sans"/>
                          <a:sym typeface="Open Sans"/>
                        </a:rPr>
                        <a:t>Khả năng xác định chính xác khi nào cần render lại cũng như khi nào bỏ đi phần tử DOM.</a:t>
                      </a:r>
                      <a:endParaRPr sz="1200" b="1" dirty="0">
                        <a:solidFill>
                          <a:schemeClr val="dk1"/>
                        </a:solidFill>
                        <a:latin typeface="Inconsolata"/>
                        <a:ea typeface="Inconsolata"/>
                        <a:cs typeface="Inconsolata"/>
                        <a:sym typeface="Inconsolat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158" name="Google Shape;1158;p103"/>
          <p:cNvGraphicFramePr/>
          <p:nvPr>
            <p:extLst>
              <p:ext uri="{D42A27DB-BD31-4B8C-83A1-F6EECF244321}">
                <p14:modId xmlns:p14="http://schemas.microsoft.com/office/powerpoint/2010/main" val="2742655006"/>
              </p:ext>
            </p:extLst>
          </p:nvPr>
        </p:nvGraphicFramePr>
        <p:xfrm>
          <a:off x="6715838" y="1695931"/>
          <a:ext cx="2189250" cy="3117790"/>
        </p:xfrm>
        <a:graphic>
          <a:graphicData uri="http://schemas.openxmlformats.org/drawingml/2006/table">
            <a:tbl>
              <a:tblPr>
                <a:noFill/>
                <a:tableStyleId>{CF968675-6C26-4F67-8A24-80AE7EC1F346}</a:tableStyleId>
              </a:tblPr>
              <a:tblGrid>
                <a:gridCol w="2189250">
                  <a:extLst>
                    <a:ext uri="{9D8B030D-6E8A-4147-A177-3AD203B41FA5}">
                      <a16:colId xmlns:a16="http://schemas.microsoft.com/office/drawing/2014/main" val="20000"/>
                    </a:ext>
                  </a:extLst>
                </a:gridCol>
              </a:tblGrid>
              <a:tr h="387350">
                <a:tc>
                  <a:txBody>
                    <a:bodyPr/>
                    <a:lstStyle/>
                    <a:p>
                      <a:pPr marL="0" lvl="0" indent="0" algn="l" rtl="0">
                        <a:spcBef>
                          <a:spcPts val="0"/>
                        </a:spcBef>
                        <a:spcAft>
                          <a:spcPts val="0"/>
                        </a:spcAft>
                        <a:buNone/>
                      </a:pPr>
                      <a:r>
                        <a:rPr lang="en" sz="1600" b="1" dirty="0">
                          <a:solidFill>
                            <a:schemeClr val="dk1"/>
                          </a:solidFill>
                          <a:latin typeface="Inconsolata"/>
                          <a:ea typeface="Inconsolata"/>
                          <a:cs typeface="Inconsolata"/>
                          <a:sym typeface="Inconsolata"/>
                        </a:rPr>
                        <a:t>Điểm mạnh</a:t>
                      </a:r>
                      <a:endParaRPr sz="1600" b="1" dirty="0">
                        <a:solidFill>
                          <a:schemeClr val="dk1"/>
                        </a:solidFill>
                        <a:latin typeface="Inconsolata"/>
                        <a:ea typeface="Inconsolata"/>
                        <a:cs typeface="Inconsolata"/>
                        <a:sym typeface="Inconsolat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55275">
                <a:tc>
                  <a:txBody>
                    <a:bodyPr/>
                    <a:lstStyle/>
                    <a:p>
                      <a:pPr marL="171450" lvl="0" indent="-171450" algn="l" rtl="0">
                        <a:lnSpc>
                          <a:spcPct val="200000"/>
                        </a:lnSpc>
                        <a:spcBef>
                          <a:spcPts val="0"/>
                        </a:spcBef>
                        <a:spcAft>
                          <a:spcPts val="0"/>
                        </a:spcAft>
                        <a:buFont typeface="Arial" panose="020B0604020202020204" pitchFamily="34" charset="0"/>
                        <a:buChar char="•"/>
                      </a:pPr>
                      <a:r>
                        <a:rPr lang="en-US" sz="1200" dirty="0" err="1">
                          <a:solidFill>
                            <a:schemeClr val="dk1"/>
                          </a:solidFill>
                          <a:latin typeface="Open Sans"/>
                          <a:ea typeface="Open Sans"/>
                          <a:cs typeface="Open Sans"/>
                          <a:sym typeface="Open Sans"/>
                        </a:rPr>
                        <a:t>Dễ</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sử</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dụng</a:t>
                      </a:r>
                      <a:endParaRPr lang="en-US" sz="1200" dirty="0">
                        <a:solidFill>
                          <a:schemeClr val="dk1"/>
                        </a:solidFill>
                        <a:latin typeface="Open Sans"/>
                        <a:ea typeface="Open Sans"/>
                        <a:cs typeface="Open Sans"/>
                        <a:sym typeface="Open Sans"/>
                      </a:endParaRPr>
                    </a:p>
                    <a:p>
                      <a:pPr marL="171450" lvl="0" indent="-171450" algn="l" rtl="0">
                        <a:lnSpc>
                          <a:spcPct val="200000"/>
                        </a:lnSpc>
                        <a:spcBef>
                          <a:spcPts val="0"/>
                        </a:spcBef>
                        <a:spcAft>
                          <a:spcPts val="0"/>
                        </a:spcAft>
                        <a:buFont typeface="Arial" panose="020B0604020202020204" pitchFamily="34" charset="0"/>
                        <a:buChar char="•"/>
                      </a:pPr>
                      <a:r>
                        <a:rPr lang="en-US" sz="1200" dirty="0" err="1">
                          <a:solidFill>
                            <a:schemeClr val="dk1"/>
                          </a:solidFill>
                          <a:latin typeface="Open Sans"/>
                          <a:ea typeface="Open Sans"/>
                          <a:cs typeface="Open Sans"/>
                          <a:sym typeface="Open Sans"/>
                        </a:rPr>
                        <a:t>Tối</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ưu</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tốt</a:t>
                      </a:r>
                      <a:endParaRPr lang="en-US" sz="1200" dirty="0">
                        <a:solidFill>
                          <a:schemeClr val="dk1"/>
                        </a:solidFill>
                        <a:latin typeface="Open Sans"/>
                        <a:ea typeface="Open Sans"/>
                        <a:cs typeface="Open Sans"/>
                        <a:sym typeface="Open Sans"/>
                      </a:endParaRPr>
                    </a:p>
                    <a:p>
                      <a:pPr marL="171450" lvl="0" indent="-171450" algn="l" rtl="0">
                        <a:lnSpc>
                          <a:spcPct val="200000"/>
                        </a:lnSpc>
                        <a:spcBef>
                          <a:spcPts val="0"/>
                        </a:spcBef>
                        <a:spcAft>
                          <a:spcPts val="0"/>
                        </a:spcAft>
                        <a:buFont typeface="Arial" panose="020B0604020202020204" pitchFamily="34" charset="0"/>
                        <a:buChar char="•"/>
                      </a:pPr>
                      <a:r>
                        <a:rPr lang="en-US" sz="1200" dirty="0" err="1">
                          <a:solidFill>
                            <a:schemeClr val="dk1"/>
                          </a:solidFill>
                          <a:latin typeface="Open Sans"/>
                          <a:ea typeface="Open Sans"/>
                          <a:cs typeface="Open Sans"/>
                          <a:sym typeface="Open Sans"/>
                        </a:rPr>
                        <a:t>Phổ</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biến</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rộng</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rãi</a:t>
                      </a:r>
                      <a:endParaRPr lang="en-US" sz="1200" dirty="0">
                        <a:solidFill>
                          <a:schemeClr val="dk1"/>
                        </a:solidFill>
                        <a:latin typeface="Open Sans"/>
                        <a:ea typeface="Open Sans"/>
                        <a:cs typeface="Open Sans"/>
                        <a:sym typeface="Open Sans"/>
                      </a:endParaRP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dk1"/>
                          </a:solidFill>
                          <a:latin typeface="Open Sans"/>
                          <a:ea typeface="Open Sans"/>
                          <a:cs typeface="Open Sans"/>
                          <a:sym typeface="Open Sans"/>
                        </a:rPr>
                        <a:t>Render </a:t>
                      </a:r>
                      <a:r>
                        <a:rPr lang="en-US" sz="1200" dirty="0" err="1">
                          <a:solidFill>
                            <a:schemeClr val="dk1"/>
                          </a:solidFill>
                          <a:latin typeface="Open Sans"/>
                          <a:ea typeface="Open Sans"/>
                          <a:cs typeface="Open Sans"/>
                          <a:sym typeface="Open Sans"/>
                        </a:rPr>
                        <a:t>xử</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lý</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nhanh</a:t>
                      </a:r>
                      <a:endParaRPr lang="en-US" sz="1200" dirty="0">
                        <a:solidFill>
                          <a:schemeClr val="dk1"/>
                        </a:solidFill>
                        <a:latin typeface="Open Sans"/>
                        <a:ea typeface="Open Sans"/>
                        <a:cs typeface="Open Sans"/>
                        <a:sym typeface="Open Sans"/>
                      </a:endParaRPr>
                    </a:p>
                    <a:p>
                      <a:pPr marL="171450" lvl="0" indent="-171450" algn="l" rtl="0">
                        <a:lnSpc>
                          <a:spcPct val="200000"/>
                        </a:lnSpc>
                        <a:spcBef>
                          <a:spcPts val="0"/>
                        </a:spcBef>
                        <a:spcAft>
                          <a:spcPts val="0"/>
                        </a:spcAft>
                        <a:buFont typeface="Arial" panose="020B0604020202020204" pitchFamily="34" charset="0"/>
                        <a:buChar char="•"/>
                      </a:pPr>
                      <a:r>
                        <a:rPr lang="vi-VN" sz="1200" dirty="0">
                          <a:solidFill>
                            <a:schemeClr val="dk1"/>
                          </a:solidFill>
                          <a:latin typeface="Open Sans"/>
                          <a:ea typeface="Open Sans"/>
                          <a:cs typeface="Open Sans"/>
                          <a:sym typeface="Open Sans"/>
                        </a:rPr>
                        <a:t>Hiệu suất tốt hơn với Virtual DOM</a:t>
                      </a:r>
                      <a:endParaRPr lang="en-US" sz="1200" dirty="0">
                        <a:solidFill>
                          <a:schemeClr val="dk1"/>
                        </a:solidFill>
                        <a:latin typeface="Open Sans"/>
                        <a:ea typeface="Open Sans"/>
                        <a:cs typeface="Open Sans"/>
                        <a:sym typeface="Open Sans"/>
                      </a:endParaRPr>
                    </a:p>
                    <a:p>
                      <a:pPr marL="171450" lvl="0" indent="-171450" algn="l" rtl="0">
                        <a:lnSpc>
                          <a:spcPct val="200000"/>
                        </a:lnSpc>
                        <a:spcBef>
                          <a:spcPts val="0"/>
                        </a:spcBef>
                        <a:spcAft>
                          <a:spcPts val="0"/>
                        </a:spcAft>
                        <a:buFont typeface="Arial" panose="020B0604020202020204" pitchFamily="34" charset="0"/>
                        <a:buChar char="•"/>
                      </a:pPr>
                      <a:r>
                        <a:rPr lang="en-US" sz="1200" dirty="0" err="1">
                          <a:solidFill>
                            <a:schemeClr val="dk1"/>
                          </a:solidFill>
                          <a:latin typeface="Open Sans"/>
                          <a:ea typeface="Open Sans"/>
                          <a:cs typeface="Open Sans"/>
                          <a:sym typeface="Open Sans"/>
                        </a:rPr>
                        <a:t>Tính</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tái</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sử</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dụng</a:t>
                      </a:r>
                      <a:endParaRPr lang="en-US" sz="1200"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1159" name="Google Shape;1159;p103"/>
          <p:cNvCxnSpPr/>
          <p:nvPr/>
        </p:nvCxnSpPr>
        <p:spPr>
          <a:xfrm>
            <a:off x="8192475" y="430025"/>
            <a:ext cx="969600" cy="0"/>
          </a:xfrm>
          <a:prstGeom prst="straightConnector1">
            <a:avLst/>
          </a:prstGeom>
          <a:noFill/>
          <a:ln w="9525" cap="flat" cmpd="sng">
            <a:solidFill>
              <a:schemeClr val="dk1"/>
            </a:solidFill>
            <a:prstDash val="solid"/>
            <a:round/>
            <a:headEnd type="none" w="med" len="med"/>
            <a:tailEnd type="none" w="med" len="med"/>
          </a:ln>
        </p:spPr>
      </p:cxnSp>
      <p:sp>
        <p:nvSpPr>
          <p:cNvPr id="1160" name="Google Shape;1160;p103"/>
          <p:cNvSpPr txBox="1"/>
          <p:nvPr/>
        </p:nvSpPr>
        <p:spPr>
          <a:xfrm>
            <a:off x="7135585" y="256175"/>
            <a:ext cx="1056889"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212121"/>
                </a:solidFill>
                <a:latin typeface="Open Sans"/>
                <a:ea typeface="Open Sans"/>
                <a:cs typeface="Open Sans"/>
                <a:sym typeface="Open Sans"/>
              </a:rPr>
              <a:t>Front-end</a:t>
            </a:r>
            <a:endParaRPr lang="en" dirty="0">
              <a:solidFill>
                <a:srgbClr val="212121"/>
              </a:solidFill>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1"/>
          <p:cNvSpPr txBox="1">
            <a:spLocks noGrp="1"/>
          </p:cNvSpPr>
          <p:nvPr>
            <p:ph type="ctrTitle"/>
          </p:nvPr>
        </p:nvSpPr>
        <p:spPr>
          <a:xfrm>
            <a:off x="708600" y="202107"/>
            <a:ext cx="7726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Dựng web bằng ReactJS</a:t>
            </a:r>
            <a:endParaRPr dirty="0"/>
          </a:p>
        </p:txBody>
      </p:sp>
      <p:cxnSp>
        <p:nvCxnSpPr>
          <p:cNvPr id="841" name="Google Shape;841;p91"/>
          <p:cNvCxnSpPr/>
          <p:nvPr/>
        </p:nvCxnSpPr>
        <p:spPr>
          <a:xfrm>
            <a:off x="8192475" y="430025"/>
            <a:ext cx="969600" cy="0"/>
          </a:xfrm>
          <a:prstGeom prst="straightConnector1">
            <a:avLst/>
          </a:prstGeom>
          <a:noFill/>
          <a:ln w="9525" cap="flat" cmpd="sng">
            <a:solidFill>
              <a:schemeClr val="dk1"/>
            </a:solidFill>
            <a:prstDash val="solid"/>
            <a:round/>
            <a:headEnd type="none" w="med" len="med"/>
            <a:tailEnd type="none" w="med" len="med"/>
          </a:ln>
        </p:spPr>
      </p:cxnSp>
      <p:sp>
        <p:nvSpPr>
          <p:cNvPr id="842" name="Google Shape;842;p91"/>
          <p:cNvSpPr txBox="1"/>
          <p:nvPr/>
        </p:nvSpPr>
        <p:spPr>
          <a:xfrm>
            <a:off x="7151914" y="256175"/>
            <a:ext cx="1040561"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12121"/>
                </a:solidFill>
                <a:latin typeface="Open Sans"/>
                <a:ea typeface="Open Sans"/>
                <a:cs typeface="Open Sans"/>
                <a:sym typeface="Open Sans"/>
              </a:rPr>
              <a:t>Front-end</a:t>
            </a:r>
          </a:p>
        </p:txBody>
      </p:sp>
      <p:pic>
        <p:nvPicPr>
          <p:cNvPr id="2" name="Picture 1">
            <a:extLst>
              <a:ext uri="{FF2B5EF4-FFF2-40B4-BE49-F238E27FC236}">
                <a16:creationId xmlns:a16="http://schemas.microsoft.com/office/drawing/2014/main" id="{6E250A47-C548-BDBF-DFA8-5A634A0DEF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1386" y="1379764"/>
            <a:ext cx="7225894" cy="2269672"/>
          </a:xfrm>
          <a:prstGeom prst="rect">
            <a:avLst/>
          </a:prstGeom>
          <a:noFill/>
          <a:ln>
            <a:noFill/>
          </a:ln>
        </p:spPr>
      </p:pic>
      <p:sp>
        <p:nvSpPr>
          <p:cNvPr id="3" name="Google Shape;500;p71">
            <a:extLst>
              <a:ext uri="{FF2B5EF4-FFF2-40B4-BE49-F238E27FC236}">
                <a16:creationId xmlns:a16="http://schemas.microsoft.com/office/drawing/2014/main" id="{4DF28575-83E4-C506-F011-D228B16E8637}"/>
              </a:ext>
            </a:extLst>
          </p:cNvPr>
          <p:cNvSpPr txBox="1">
            <a:spLocks/>
          </p:cNvSpPr>
          <p:nvPr/>
        </p:nvSpPr>
        <p:spPr>
          <a:xfrm>
            <a:off x="3500479" y="3880893"/>
            <a:ext cx="2492108"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1pPr>
            <a:lvl2pPr marR="0" lvl="1"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2pPr>
            <a:lvl3pPr marR="0" lvl="2"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3pPr>
            <a:lvl4pPr marR="0" lvl="3"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4pPr>
            <a:lvl5pPr marR="0" lvl="4"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5pPr>
            <a:lvl6pPr marR="0" lvl="5"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6pPr>
            <a:lvl7pPr marR="0" lvl="6"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7pPr>
            <a:lvl8pPr marR="0" lvl="7"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8pPr>
            <a:lvl9pPr marR="0" lvl="8"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9pPr>
          </a:lstStyle>
          <a:p>
            <a:r>
              <a:rPr lang="en-US" sz="2300" dirty="0" err="1"/>
              <a:t>Tạo</a:t>
            </a:r>
            <a:r>
              <a:rPr lang="en-US" sz="2300" dirty="0"/>
              <a:t> menu 3 </a:t>
            </a:r>
            <a:r>
              <a:rPr lang="en-US" sz="2300" dirty="0" err="1"/>
              <a:t>cấp</a:t>
            </a:r>
            <a:endParaRPr lang="en-US" sz="2300" dirty="0"/>
          </a:p>
        </p:txBody>
      </p:sp>
    </p:spTree>
    <p:extLst>
      <p:ext uri="{BB962C8B-B14F-4D97-AF65-F5344CB8AC3E}">
        <p14:creationId xmlns:p14="http://schemas.microsoft.com/office/powerpoint/2010/main" val="381025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1"/>
          <p:cNvSpPr txBox="1">
            <a:spLocks noGrp="1"/>
          </p:cNvSpPr>
          <p:nvPr>
            <p:ph type="ctrTitle"/>
          </p:nvPr>
        </p:nvSpPr>
        <p:spPr>
          <a:xfrm>
            <a:off x="708600" y="-43075"/>
            <a:ext cx="7726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Dựng web bằng ReactJS</a:t>
            </a:r>
            <a:endParaRPr dirty="0"/>
          </a:p>
        </p:txBody>
      </p:sp>
      <p:cxnSp>
        <p:nvCxnSpPr>
          <p:cNvPr id="841" name="Google Shape;841;p91"/>
          <p:cNvCxnSpPr/>
          <p:nvPr/>
        </p:nvCxnSpPr>
        <p:spPr>
          <a:xfrm>
            <a:off x="8192475" y="430025"/>
            <a:ext cx="969600" cy="0"/>
          </a:xfrm>
          <a:prstGeom prst="straightConnector1">
            <a:avLst/>
          </a:prstGeom>
          <a:noFill/>
          <a:ln w="9525" cap="flat" cmpd="sng">
            <a:solidFill>
              <a:schemeClr val="dk1"/>
            </a:solidFill>
            <a:prstDash val="solid"/>
            <a:round/>
            <a:headEnd type="none" w="med" len="med"/>
            <a:tailEnd type="none" w="med" len="med"/>
          </a:ln>
        </p:spPr>
      </p:cxnSp>
      <p:sp>
        <p:nvSpPr>
          <p:cNvPr id="842" name="Google Shape;842;p91"/>
          <p:cNvSpPr txBox="1"/>
          <p:nvPr/>
        </p:nvSpPr>
        <p:spPr>
          <a:xfrm>
            <a:off x="7127421" y="256175"/>
            <a:ext cx="1065054"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12121"/>
                </a:solidFill>
                <a:latin typeface="Open Sans"/>
                <a:ea typeface="Open Sans"/>
                <a:cs typeface="Open Sans"/>
                <a:sym typeface="Open Sans"/>
              </a:rPr>
              <a:t>Front-end</a:t>
            </a:r>
          </a:p>
        </p:txBody>
      </p:sp>
      <p:sp>
        <p:nvSpPr>
          <p:cNvPr id="3" name="Google Shape;500;p71">
            <a:extLst>
              <a:ext uri="{FF2B5EF4-FFF2-40B4-BE49-F238E27FC236}">
                <a16:creationId xmlns:a16="http://schemas.microsoft.com/office/drawing/2014/main" id="{4DF28575-83E4-C506-F011-D228B16E8637}"/>
              </a:ext>
            </a:extLst>
          </p:cNvPr>
          <p:cNvSpPr txBox="1">
            <a:spLocks/>
          </p:cNvSpPr>
          <p:nvPr/>
        </p:nvSpPr>
        <p:spPr>
          <a:xfrm>
            <a:off x="453116" y="4462274"/>
            <a:ext cx="8543927"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1pPr>
            <a:lvl2pPr marR="0" lvl="1"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2pPr>
            <a:lvl3pPr marR="0" lvl="2"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3pPr>
            <a:lvl4pPr marR="0" lvl="3"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4pPr>
            <a:lvl5pPr marR="0" lvl="4"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5pPr>
            <a:lvl6pPr marR="0" lvl="5"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6pPr>
            <a:lvl7pPr marR="0" lvl="6"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7pPr>
            <a:lvl8pPr marR="0" lvl="7"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8pPr>
            <a:lvl9pPr marR="0" lvl="8"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9pPr>
          </a:lstStyle>
          <a:p>
            <a:r>
              <a:rPr lang="en-US" sz="1600" dirty="0" err="1"/>
              <a:t>Đăng</a:t>
            </a:r>
            <a:r>
              <a:rPr lang="en-US" sz="1600" dirty="0"/>
              <a:t> </a:t>
            </a:r>
            <a:r>
              <a:rPr lang="en-US" sz="1600" dirty="0" err="1"/>
              <a:t>tải</a:t>
            </a:r>
            <a:r>
              <a:rPr lang="en-US" sz="1600" dirty="0"/>
              <a:t> </a:t>
            </a:r>
            <a:r>
              <a:rPr lang="en-US" sz="1600" dirty="0" err="1"/>
              <a:t>hình</a:t>
            </a:r>
            <a:r>
              <a:rPr lang="en-US" sz="1600" dirty="0"/>
              <a:t> </a:t>
            </a:r>
            <a:r>
              <a:rPr lang="en-US" sz="1600" dirty="0" err="1"/>
              <a:t>ảnh</a:t>
            </a:r>
            <a:r>
              <a:rPr lang="en-US" sz="1600" dirty="0"/>
              <a:t> &amp; </a:t>
            </a:r>
            <a:r>
              <a:rPr lang="en-US" sz="1600" dirty="0" err="1"/>
              <a:t>Lấy</a:t>
            </a:r>
            <a:r>
              <a:rPr lang="en-US" sz="1600" dirty="0"/>
              <a:t> </a:t>
            </a:r>
            <a:r>
              <a:rPr lang="en-US" sz="1600" dirty="0" err="1"/>
              <a:t>danh</a:t>
            </a:r>
            <a:r>
              <a:rPr lang="en-US" sz="1600" dirty="0"/>
              <a:t> </a:t>
            </a:r>
            <a:r>
              <a:rPr lang="en-US" sz="1600" dirty="0" err="1"/>
              <a:t>sách</a:t>
            </a:r>
            <a:r>
              <a:rPr lang="en-US" sz="1600" dirty="0"/>
              <a:t> </a:t>
            </a:r>
            <a:r>
              <a:rPr lang="en-US" sz="1600" dirty="0" err="1"/>
              <a:t>dữ</a:t>
            </a:r>
            <a:r>
              <a:rPr lang="en-US" sz="1600" dirty="0"/>
              <a:t> </a:t>
            </a:r>
            <a:r>
              <a:rPr lang="en-US" sz="1600" dirty="0" err="1"/>
              <a:t>liệu</a:t>
            </a:r>
            <a:r>
              <a:rPr lang="en-US" sz="1600" dirty="0"/>
              <a:t> </a:t>
            </a:r>
            <a:r>
              <a:rPr lang="en-US" sz="1600" dirty="0" err="1"/>
              <a:t>api</a:t>
            </a:r>
            <a:r>
              <a:rPr lang="en-US" sz="1600" dirty="0"/>
              <a:t> </a:t>
            </a:r>
            <a:r>
              <a:rPr lang="en-US" sz="1600" dirty="0" err="1"/>
              <a:t>từ</a:t>
            </a:r>
            <a:r>
              <a:rPr lang="en-US" sz="1600" dirty="0"/>
              <a:t> </a:t>
            </a:r>
            <a:r>
              <a:rPr lang="en-US" sz="1600" dirty="0" err="1"/>
              <a:t>nguồn</a:t>
            </a:r>
            <a:r>
              <a:rPr lang="en-US" sz="1600" dirty="0"/>
              <a:t> chia </a:t>
            </a:r>
            <a:r>
              <a:rPr lang="en-US" sz="1600" dirty="0" err="1"/>
              <a:t>sẽ</a:t>
            </a:r>
            <a:r>
              <a:rPr lang="en-US" sz="1600" dirty="0"/>
              <a:t> show </a:t>
            </a:r>
            <a:r>
              <a:rPr lang="en-US" sz="1600" dirty="0" err="1"/>
              <a:t>lên</a:t>
            </a:r>
            <a:r>
              <a:rPr lang="en-US" sz="1600" dirty="0"/>
              <a:t> </a:t>
            </a:r>
            <a:r>
              <a:rPr lang="en-US" sz="1600" dirty="0" err="1"/>
              <a:t>hệ</a:t>
            </a:r>
            <a:r>
              <a:rPr lang="en-US" sz="1600" dirty="0"/>
              <a:t> </a:t>
            </a:r>
            <a:r>
              <a:rPr lang="en-US" sz="1600" dirty="0" err="1"/>
              <a:t>thống</a:t>
            </a:r>
            <a:r>
              <a:rPr lang="en-US" sz="1600" dirty="0"/>
              <a:t>.</a:t>
            </a:r>
          </a:p>
        </p:txBody>
      </p:sp>
      <p:pic>
        <p:nvPicPr>
          <p:cNvPr id="5" name="Picture 4">
            <a:extLst>
              <a:ext uri="{FF2B5EF4-FFF2-40B4-BE49-F238E27FC236}">
                <a16:creationId xmlns:a16="http://schemas.microsoft.com/office/drawing/2014/main" id="{F1B2A6EB-7165-D092-7878-933DC3D02DB6}"/>
              </a:ext>
            </a:extLst>
          </p:cNvPr>
          <p:cNvPicPr>
            <a:picLocks noChangeAspect="1"/>
          </p:cNvPicPr>
          <p:nvPr/>
        </p:nvPicPr>
        <p:blipFill>
          <a:blip r:embed="rId3"/>
          <a:stretch>
            <a:fillRect/>
          </a:stretch>
        </p:blipFill>
        <p:spPr>
          <a:xfrm>
            <a:off x="951525" y="538879"/>
            <a:ext cx="6115049" cy="3624145"/>
          </a:xfrm>
          <a:prstGeom prst="rect">
            <a:avLst/>
          </a:prstGeom>
        </p:spPr>
      </p:pic>
      <p:sp>
        <p:nvSpPr>
          <p:cNvPr id="6" name="Google Shape;501;p71">
            <a:extLst>
              <a:ext uri="{FF2B5EF4-FFF2-40B4-BE49-F238E27FC236}">
                <a16:creationId xmlns:a16="http://schemas.microsoft.com/office/drawing/2014/main" id="{DA4518B4-C88E-547B-6994-4465692CD561}"/>
              </a:ext>
            </a:extLst>
          </p:cNvPr>
          <p:cNvSpPr txBox="1"/>
          <p:nvPr/>
        </p:nvSpPr>
        <p:spPr>
          <a:xfrm>
            <a:off x="6834943" y="1202375"/>
            <a:ext cx="2162100" cy="10334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solidFill>
                  <a:schemeClr val="dk1"/>
                </a:solidFill>
                <a:latin typeface="Open Sans"/>
                <a:ea typeface="Open Sans"/>
                <a:cs typeface="Open Sans"/>
                <a:sym typeface="Open Sans"/>
              </a:rPr>
              <a:t>Danh sách dữ liệu API từ web: </a:t>
            </a:r>
            <a:r>
              <a:rPr lang="en-US" dirty="0">
                <a:solidFill>
                  <a:schemeClr val="dk1"/>
                </a:solidFill>
                <a:latin typeface="Open Sans"/>
                <a:ea typeface="Open Sans"/>
                <a:cs typeface="Open Sans"/>
                <a:sym typeface="Open Sans"/>
              </a:rPr>
              <a:t>https://jsonplaceholder.typicode.com/</a:t>
            </a:r>
            <a:endParaRPr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58044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1"/>
          <p:cNvSpPr txBox="1">
            <a:spLocks noGrp="1"/>
          </p:cNvSpPr>
          <p:nvPr>
            <p:ph type="ctrTitle"/>
          </p:nvPr>
        </p:nvSpPr>
        <p:spPr>
          <a:xfrm>
            <a:off x="708600" y="-43075"/>
            <a:ext cx="7726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Dựng web bằng ReactJS</a:t>
            </a:r>
            <a:endParaRPr dirty="0"/>
          </a:p>
        </p:txBody>
      </p:sp>
      <p:cxnSp>
        <p:nvCxnSpPr>
          <p:cNvPr id="841" name="Google Shape;841;p91"/>
          <p:cNvCxnSpPr/>
          <p:nvPr/>
        </p:nvCxnSpPr>
        <p:spPr>
          <a:xfrm>
            <a:off x="8192475" y="430025"/>
            <a:ext cx="969600" cy="0"/>
          </a:xfrm>
          <a:prstGeom prst="straightConnector1">
            <a:avLst/>
          </a:prstGeom>
          <a:noFill/>
          <a:ln w="9525" cap="flat" cmpd="sng">
            <a:solidFill>
              <a:schemeClr val="dk1"/>
            </a:solidFill>
            <a:prstDash val="solid"/>
            <a:round/>
            <a:headEnd type="none" w="med" len="med"/>
            <a:tailEnd type="none" w="med" len="med"/>
          </a:ln>
        </p:spPr>
      </p:cxnSp>
      <p:sp>
        <p:nvSpPr>
          <p:cNvPr id="842" name="Google Shape;842;p91"/>
          <p:cNvSpPr txBox="1"/>
          <p:nvPr/>
        </p:nvSpPr>
        <p:spPr>
          <a:xfrm>
            <a:off x="7094764" y="256175"/>
            <a:ext cx="1097711"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12121"/>
                </a:solidFill>
                <a:latin typeface="Open Sans"/>
                <a:ea typeface="Open Sans"/>
                <a:cs typeface="Open Sans"/>
                <a:sym typeface="Open Sans"/>
              </a:rPr>
              <a:t>Front-end</a:t>
            </a:r>
          </a:p>
        </p:txBody>
      </p:sp>
      <p:sp>
        <p:nvSpPr>
          <p:cNvPr id="3" name="Google Shape;500;p71">
            <a:extLst>
              <a:ext uri="{FF2B5EF4-FFF2-40B4-BE49-F238E27FC236}">
                <a16:creationId xmlns:a16="http://schemas.microsoft.com/office/drawing/2014/main" id="{4DF28575-83E4-C506-F011-D228B16E8637}"/>
              </a:ext>
            </a:extLst>
          </p:cNvPr>
          <p:cNvSpPr txBox="1">
            <a:spLocks/>
          </p:cNvSpPr>
          <p:nvPr/>
        </p:nvSpPr>
        <p:spPr>
          <a:xfrm>
            <a:off x="300036" y="4143867"/>
            <a:ext cx="8543927"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1pPr>
            <a:lvl2pPr marR="0" lvl="1"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2pPr>
            <a:lvl3pPr marR="0" lvl="2"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3pPr>
            <a:lvl4pPr marR="0" lvl="3"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4pPr>
            <a:lvl5pPr marR="0" lvl="4"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5pPr>
            <a:lvl6pPr marR="0" lvl="5"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6pPr>
            <a:lvl7pPr marR="0" lvl="6"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7pPr>
            <a:lvl8pPr marR="0" lvl="7"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8pPr>
            <a:lvl9pPr marR="0" lvl="8"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9pPr>
          </a:lstStyle>
          <a:p>
            <a:r>
              <a:rPr lang="en-US" sz="1600" dirty="0" err="1"/>
              <a:t>Dựng</a:t>
            </a:r>
            <a:r>
              <a:rPr lang="en-US" sz="1600" dirty="0"/>
              <a:t> </a:t>
            </a:r>
            <a:r>
              <a:rPr lang="en-US" sz="1600" dirty="0" err="1"/>
              <a:t>một</a:t>
            </a:r>
            <a:r>
              <a:rPr lang="en-US" sz="1600" dirty="0"/>
              <a:t> </a:t>
            </a:r>
            <a:r>
              <a:rPr lang="en-US" sz="1600" dirty="0" err="1"/>
              <a:t>trang</a:t>
            </a:r>
            <a:r>
              <a:rPr lang="en-US" sz="1600" dirty="0"/>
              <a:t> web </a:t>
            </a:r>
            <a:r>
              <a:rPr lang="en-US" sz="1600" dirty="0" err="1"/>
              <a:t>quản</a:t>
            </a:r>
            <a:r>
              <a:rPr lang="en-US" sz="1600" dirty="0"/>
              <a:t> </a:t>
            </a:r>
            <a:r>
              <a:rPr lang="en-US" sz="1600" dirty="0" err="1"/>
              <a:t>lý</a:t>
            </a:r>
            <a:r>
              <a:rPr lang="en-US" sz="1600" dirty="0"/>
              <a:t> </a:t>
            </a:r>
            <a:r>
              <a:rPr lang="en-US" sz="1600" dirty="0" err="1"/>
              <a:t>dữ</a:t>
            </a:r>
            <a:r>
              <a:rPr lang="en-US" sz="1600" dirty="0"/>
              <a:t> </a:t>
            </a:r>
            <a:r>
              <a:rPr lang="en-US" sz="1600" dirty="0" err="1"/>
              <a:t>liệu</a:t>
            </a:r>
            <a:r>
              <a:rPr lang="en-US" sz="1600" dirty="0"/>
              <a:t> </a:t>
            </a:r>
            <a:r>
              <a:rPr lang="en-US" sz="1600" dirty="0" err="1"/>
              <a:t>phân</a:t>
            </a:r>
            <a:r>
              <a:rPr lang="en-US" sz="1600" dirty="0"/>
              <a:t> </a:t>
            </a:r>
            <a:r>
              <a:rPr lang="en-US" sz="1600" dirty="0" err="1"/>
              <a:t>cấp</a:t>
            </a:r>
            <a:r>
              <a:rPr lang="en-US" sz="1600" dirty="0"/>
              <a:t> </a:t>
            </a:r>
            <a:r>
              <a:rPr lang="en-US" sz="1600" dirty="0" err="1"/>
              <a:t>có</a:t>
            </a:r>
            <a:r>
              <a:rPr lang="en-US" sz="1600" dirty="0"/>
              <a:t> </a:t>
            </a:r>
            <a:r>
              <a:rPr lang="en-US" sz="1600" dirty="0" err="1"/>
              <a:t>thể</a:t>
            </a:r>
            <a:r>
              <a:rPr lang="en-US" sz="1600" dirty="0"/>
              <a:t> </a:t>
            </a:r>
            <a:r>
              <a:rPr lang="en-US" sz="1600" dirty="0" err="1"/>
              <a:t>sắp</a:t>
            </a:r>
            <a:r>
              <a:rPr lang="en-US" sz="1600" dirty="0"/>
              <a:t> </a:t>
            </a:r>
            <a:r>
              <a:rPr lang="en-US" sz="1600" dirty="0" err="1"/>
              <a:t>xếp</a:t>
            </a:r>
            <a:r>
              <a:rPr lang="en-US" sz="1600" dirty="0"/>
              <a:t> </a:t>
            </a:r>
            <a:r>
              <a:rPr lang="en-US" sz="1600" dirty="0" err="1"/>
              <a:t>theo</a:t>
            </a:r>
            <a:r>
              <a:rPr lang="en-US" sz="1600" dirty="0"/>
              <a:t> </a:t>
            </a:r>
            <a:r>
              <a:rPr lang="en-US" sz="1600" dirty="0" err="1"/>
              <a:t>kiểu</a:t>
            </a:r>
            <a:r>
              <a:rPr lang="en-US" sz="1600" dirty="0"/>
              <a:t> </a:t>
            </a:r>
            <a:r>
              <a:rPr lang="en-US" sz="1600" dirty="0" err="1"/>
              <a:t>kéo</a:t>
            </a:r>
            <a:r>
              <a:rPr lang="en-US" sz="1600" dirty="0"/>
              <a:t> </a:t>
            </a:r>
            <a:r>
              <a:rPr lang="en-US" sz="1600" dirty="0" err="1"/>
              <a:t>thả</a:t>
            </a:r>
            <a:r>
              <a:rPr lang="en-US" sz="1600" dirty="0"/>
              <a:t> </a:t>
            </a:r>
            <a:r>
              <a:rPr lang="en-US" sz="1600" dirty="0" err="1"/>
              <a:t>và</a:t>
            </a:r>
            <a:r>
              <a:rPr lang="en-US" sz="1600" dirty="0"/>
              <a:t> </a:t>
            </a:r>
            <a:r>
              <a:rPr lang="en-US" sz="1600" dirty="0" err="1"/>
              <a:t>các</a:t>
            </a:r>
            <a:r>
              <a:rPr lang="en-US" sz="1600" dirty="0"/>
              <a:t> </a:t>
            </a:r>
            <a:r>
              <a:rPr lang="en-US" sz="1600" dirty="0" err="1"/>
              <a:t>chức</a:t>
            </a:r>
            <a:r>
              <a:rPr lang="en-US" sz="1600" dirty="0"/>
              <a:t> </a:t>
            </a:r>
            <a:r>
              <a:rPr lang="en-US" sz="1600" dirty="0" err="1"/>
              <a:t>năng</a:t>
            </a:r>
            <a:r>
              <a:rPr lang="en-US" sz="1600" dirty="0"/>
              <a:t> </a:t>
            </a:r>
            <a:r>
              <a:rPr lang="en-US" sz="1600" dirty="0" err="1"/>
              <a:t>thêm</a:t>
            </a:r>
            <a:r>
              <a:rPr lang="en-US" sz="1600" dirty="0"/>
              <a:t>, </a:t>
            </a:r>
            <a:r>
              <a:rPr lang="en-US" sz="1600" dirty="0" err="1"/>
              <a:t>xóa</a:t>
            </a:r>
            <a:r>
              <a:rPr lang="en-US" sz="1600" dirty="0"/>
              <a:t>, </a:t>
            </a:r>
            <a:r>
              <a:rPr lang="en-US" sz="1600" dirty="0" err="1"/>
              <a:t>sửa</a:t>
            </a:r>
            <a:r>
              <a:rPr lang="en-US" sz="1600" dirty="0"/>
              <a:t>, </a:t>
            </a:r>
            <a:r>
              <a:rPr lang="en-US" sz="1600" dirty="0" err="1"/>
              <a:t>tìm</a:t>
            </a:r>
            <a:r>
              <a:rPr lang="en-US" sz="1600" dirty="0"/>
              <a:t> </a:t>
            </a:r>
            <a:r>
              <a:rPr lang="en-US" sz="1600" dirty="0" err="1"/>
              <a:t>kiếm</a:t>
            </a:r>
            <a:r>
              <a:rPr lang="en-US" sz="1600" dirty="0"/>
              <a:t>. </a:t>
            </a:r>
            <a:r>
              <a:rPr lang="en-US" sz="1600" dirty="0" err="1"/>
              <a:t>Móc</a:t>
            </a:r>
            <a:r>
              <a:rPr lang="en-US" sz="1600" dirty="0"/>
              <a:t> </a:t>
            </a:r>
            <a:r>
              <a:rPr lang="en-US" sz="1600" dirty="0" err="1"/>
              <a:t>nối</a:t>
            </a:r>
            <a:r>
              <a:rPr lang="en-US" sz="1600" dirty="0"/>
              <a:t> </a:t>
            </a:r>
            <a:r>
              <a:rPr lang="en-US" sz="1600" dirty="0" err="1"/>
              <a:t>dữ</a:t>
            </a:r>
            <a:r>
              <a:rPr lang="en-US" sz="1600" dirty="0"/>
              <a:t> </a:t>
            </a:r>
            <a:r>
              <a:rPr lang="en-US" sz="1600" dirty="0" err="1"/>
              <a:t>liệu</a:t>
            </a:r>
            <a:r>
              <a:rPr lang="en-US" sz="1600" dirty="0"/>
              <a:t> API</a:t>
            </a:r>
          </a:p>
        </p:txBody>
      </p:sp>
      <p:sp>
        <p:nvSpPr>
          <p:cNvPr id="6" name="Google Shape;501;p71">
            <a:extLst>
              <a:ext uri="{FF2B5EF4-FFF2-40B4-BE49-F238E27FC236}">
                <a16:creationId xmlns:a16="http://schemas.microsoft.com/office/drawing/2014/main" id="{DA4518B4-C88E-547B-6994-4465692CD561}"/>
              </a:ext>
            </a:extLst>
          </p:cNvPr>
          <p:cNvSpPr txBox="1"/>
          <p:nvPr/>
        </p:nvSpPr>
        <p:spPr>
          <a:xfrm>
            <a:off x="6882621" y="1087364"/>
            <a:ext cx="2162100" cy="10334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err="1">
                <a:solidFill>
                  <a:schemeClr val="dk1"/>
                </a:solidFill>
                <a:latin typeface="Open Sans"/>
                <a:ea typeface="Open Sans"/>
                <a:cs typeface="Open Sans"/>
                <a:sym typeface="Open Sans"/>
              </a:rPr>
              <a:t>Yêu</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cầu</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đưa</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ra</a:t>
            </a:r>
            <a:endParaRPr dirty="0">
              <a:solidFill>
                <a:schemeClr val="dk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9FDEC8D3-3D5A-881B-5937-888D9F55144A}"/>
              </a:ext>
            </a:extLst>
          </p:cNvPr>
          <p:cNvPicPr>
            <a:picLocks noChangeAspect="1"/>
          </p:cNvPicPr>
          <p:nvPr/>
        </p:nvPicPr>
        <p:blipFill>
          <a:blip r:embed="rId3"/>
          <a:stretch>
            <a:fillRect/>
          </a:stretch>
        </p:blipFill>
        <p:spPr>
          <a:xfrm>
            <a:off x="708600" y="639226"/>
            <a:ext cx="5749350" cy="3287795"/>
          </a:xfrm>
          <a:prstGeom prst="rect">
            <a:avLst/>
          </a:prstGeom>
        </p:spPr>
      </p:pic>
    </p:spTree>
    <p:extLst>
      <p:ext uri="{BB962C8B-B14F-4D97-AF65-F5344CB8AC3E}">
        <p14:creationId xmlns:p14="http://schemas.microsoft.com/office/powerpoint/2010/main" val="178790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1"/>
          <p:cNvSpPr txBox="1">
            <a:spLocks noGrp="1"/>
          </p:cNvSpPr>
          <p:nvPr>
            <p:ph type="ctrTitle"/>
          </p:nvPr>
        </p:nvSpPr>
        <p:spPr>
          <a:xfrm>
            <a:off x="708600" y="-43075"/>
            <a:ext cx="7726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Dựng web bằng ReactJS</a:t>
            </a:r>
            <a:endParaRPr dirty="0"/>
          </a:p>
        </p:txBody>
      </p:sp>
      <p:cxnSp>
        <p:nvCxnSpPr>
          <p:cNvPr id="841" name="Google Shape;841;p91"/>
          <p:cNvCxnSpPr/>
          <p:nvPr/>
        </p:nvCxnSpPr>
        <p:spPr>
          <a:xfrm>
            <a:off x="8192475" y="430025"/>
            <a:ext cx="969600" cy="0"/>
          </a:xfrm>
          <a:prstGeom prst="straightConnector1">
            <a:avLst/>
          </a:prstGeom>
          <a:noFill/>
          <a:ln w="9525" cap="flat" cmpd="sng">
            <a:solidFill>
              <a:schemeClr val="dk1"/>
            </a:solidFill>
            <a:prstDash val="solid"/>
            <a:round/>
            <a:headEnd type="none" w="med" len="med"/>
            <a:tailEnd type="none" w="med" len="med"/>
          </a:ln>
        </p:spPr>
      </p:cxnSp>
      <p:sp>
        <p:nvSpPr>
          <p:cNvPr id="842" name="Google Shape;842;p91"/>
          <p:cNvSpPr txBox="1"/>
          <p:nvPr/>
        </p:nvSpPr>
        <p:spPr>
          <a:xfrm>
            <a:off x="7160079" y="256175"/>
            <a:ext cx="1032395"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12121"/>
                </a:solidFill>
                <a:latin typeface="Open Sans"/>
                <a:ea typeface="Open Sans"/>
                <a:cs typeface="Open Sans"/>
                <a:sym typeface="Open Sans"/>
              </a:rPr>
              <a:t>Front-end</a:t>
            </a:r>
          </a:p>
        </p:txBody>
      </p:sp>
      <p:sp>
        <p:nvSpPr>
          <p:cNvPr id="3" name="Google Shape;500;p71">
            <a:extLst>
              <a:ext uri="{FF2B5EF4-FFF2-40B4-BE49-F238E27FC236}">
                <a16:creationId xmlns:a16="http://schemas.microsoft.com/office/drawing/2014/main" id="{4DF28575-83E4-C506-F011-D228B16E8637}"/>
              </a:ext>
            </a:extLst>
          </p:cNvPr>
          <p:cNvSpPr txBox="1">
            <a:spLocks/>
          </p:cNvSpPr>
          <p:nvPr/>
        </p:nvSpPr>
        <p:spPr>
          <a:xfrm>
            <a:off x="300036" y="4143867"/>
            <a:ext cx="8543927"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1pPr>
            <a:lvl2pPr marR="0" lvl="1"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2pPr>
            <a:lvl3pPr marR="0" lvl="2"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3pPr>
            <a:lvl4pPr marR="0" lvl="3"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4pPr>
            <a:lvl5pPr marR="0" lvl="4"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5pPr>
            <a:lvl6pPr marR="0" lvl="5"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6pPr>
            <a:lvl7pPr marR="0" lvl="6"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7pPr>
            <a:lvl8pPr marR="0" lvl="7"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8pPr>
            <a:lvl9pPr marR="0" lvl="8"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9pPr>
          </a:lstStyle>
          <a:p>
            <a:r>
              <a:rPr lang="en-US" sz="1600" dirty="0" err="1"/>
              <a:t>Dựng</a:t>
            </a:r>
            <a:r>
              <a:rPr lang="en-US" sz="1600" dirty="0"/>
              <a:t> </a:t>
            </a:r>
            <a:r>
              <a:rPr lang="en-US" sz="1600" dirty="0" err="1"/>
              <a:t>một</a:t>
            </a:r>
            <a:r>
              <a:rPr lang="en-US" sz="1600" dirty="0"/>
              <a:t> </a:t>
            </a:r>
            <a:r>
              <a:rPr lang="en-US" sz="1600" dirty="0" err="1"/>
              <a:t>trang</a:t>
            </a:r>
            <a:r>
              <a:rPr lang="en-US" sz="1600" dirty="0"/>
              <a:t> web </a:t>
            </a:r>
            <a:r>
              <a:rPr lang="en-US" sz="1600" dirty="0" err="1"/>
              <a:t>quản</a:t>
            </a:r>
            <a:r>
              <a:rPr lang="en-US" sz="1600" dirty="0"/>
              <a:t> </a:t>
            </a:r>
            <a:r>
              <a:rPr lang="en-US" sz="1600" dirty="0" err="1"/>
              <a:t>lý</a:t>
            </a:r>
            <a:r>
              <a:rPr lang="en-US" sz="1600" dirty="0"/>
              <a:t> </a:t>
            </a:r>
            <a:r>
              <a:rPr lang="en-US" sz="1600" dirty="0" err="1"/>
              <a:t>dữ</a:t>
            </a:r>
            <a:r>
              <a:rPr lang="en-US" sz="1600" dirty="0"/>
              <a:t> </a:t>
            </a:r>
            <a:r>
              <a:rPr lang="en-US" sz="1600" dirty="0" err="1"/>
              <a:t>liệu</a:t>
            </a:r>
            <a:r>
              <a:rPr lang="en-US" sz="1600" dirty="0"/>
              <a:t> </a:t>
            </a:r>
            <a:r>
              <a:rPr lang="en-US" sz="1600" dirty="0" err="1"/>
              <a:t>phân</a:t>
            </a:r>
            <a:r>
              <a:rPr lang="en-US" sz="1600" dirty="0"/>
              <a:t> </a:t>
            </a:r>
            <a:r>
              <a:rPr lang="en-US" sz="1600" dirty="0" err="1"/>
              <a:t>cấp</a:t>
            </a:r>
            <a:r>
              <a:rPr lang="en-US" sz="1600" dirty="0"/>
              <a:t> </a:t>
            </a:r>
            <a:r>
              <a:rPr lang="en-US" sz="1600" dirty="0" err="1"/>
              <a:t>có</a:t>
            </a:r>
            <a:r>
              <a:rPr lang="en-US" sz="1600" dirty="0"/>
              <a:t> </a:t>
            </a:r>
            <a:r>
              <a:rPr lang="en-US" sz="1600" dirty="0" err="1"/>
              <a:t>thể</a:t>
            </a:r>
            <a:r>
              <a:rPr lang="en-US" sz="1600" dirty="0"/>
              <a:t> </a:t>
            </a:r>
            <a:r>
              <a:rPr lang="en-US" sz="1600" dirty="0" err="1"/>
              <a:t>sắp</a:t>
            </a:r>
            <a:r>
              <a:rPr lang="en-US" sz="1600" dirty="0"/>
              <a:t> </a:t>
            </a:r>
            <a:r>
              <a:rPr lang="en-US" sz="1600" dirty="0" err="1"/>
              <a:t>xếp</a:t>
            </a:r>
            <a:r>
              <a:rPr lang="en-US" sz="1600" dirty="0"/>
              <a:t> </a:t>
            </a:r>
            <a:r>
              <a:rPr lang="en-US" sz="1600" dirty="0" err="1"/>
              <a:t>theo</a:t>
            </a:r>
            <a:r>
              <a:rPr lang="en-US" sz="1600" dirty="0"/>
              <a:t> </a:t>
            </a:r>
            <a:r>
              <a:rPr lang="en-US" sz="1600" dirty="0" err="1"/>
              <a:t>kiểu</a:t>
            </a:r>
            <a:r>
              <a:rPr lang="en-US" sz="1600" dirty="0"/>
              <a:t> </a:t>
            </a:r>
            <a:r>
              <a:rPr lang="en-US" sz="1600" dirty="0" err="1"/>
              <a:t>kéo</a:t>
            </a:r>
            <a:r>
              <a:rPr lang="en-US" sz="1600" dirty="0"/>
              <a:t> </a:t>
            </a:r>
            <a:r>
              <a:rPr lang="en-US" sz="1600" dirty="0" err="1"/>
              <a:t>thả</a:t>
            </a:r>
            <a:r>
              <a:rPr lang="en-US" sz="1600" dirty="0"/>
              <a:t> </a:t>
            </a:r>
            <a:r>
              <a:rPr lang="en-US" sz="1600" dirty="0" err="1"/>
              <a:t>và</a:t>
            </a:r>
            <a:r>
              <a:rPr lang="en-US" sz="1600" dirty="0"/>
              <a:t> </a:t>
            </a:r>
            <a:r>
              <a:rPr lang="en-US" sz="1600" dirty="0" err="1"/>
              <a:t>các</a:t>
            </a:r>
            <a:r>
              <a:rPr lang="en-US" sz="1600" dirty="0"/>
              <a:t> </a:t>
            </a:r>
            <a:r>
              <a:rPr lang="en-US" sz="1600" dirty="0" err="1"/>
              <a:t>chức</a:t>
            </a:r>
            <a:r>
              <a:rPr lang="en-US" sz="1600" dirty="0"/>
              <a:t> </a:t>
            </a:r>
            <a:r>
              <a:rPr lang="en-US" sz="1600" dirty="0" err="1"/>
              <a:t>năng</a:t>
            </a:r>
            <a:r>
              <a:rPr lang="en-US" sz="1600" dirty="0"/>
              <a:t> </a:t>
            </a:r>
            <a:r>
              <a:rPr lang="en-US" sz="1600" dirty="0" err="1"/>
              <a:t>thêm</a:t>
            </a:r>
            <a:r>
              <a:rPr lang="en-US" sz="1600" dirty="0"/>
              <a:t>, </a:t>
            </a:r>
            <a:r>
              <a:rPr lang="en-US" sz="1600" dirty="0" err="1"/>
              <a:t>xóa</a:t>
            </a:r>
            <a:r>
              <a:rPr lang="en-US" sz="1600" dirty="0"/>
              <a:t>, </a:t>
            </a:r>
            <a:r>
              <a:rPr lang="en-US" sz="1600" dirty="0" err="1"/>
              <a:t>sửa</a:t>
            </a:r>
            <a:r>
              <a:rPr lang="en-US" sz="1600" dirty="0"/>
              <a:t>, </a:t>
            </a:r>
            <a:r>
              <a:rPr lang="en-US" sz="1600" dirty="0" err="1"/>
              <a:t>tìm</a:t>
            </a:r>
            <a:r>
              <a:rPr lang="en-US" sz="1600" dirty="0"/>
              <a:t> </a:t>
            </a:r>
            <a:r>
              <a:rPr lang="en-US" sz="1600" dirty="0" err="1"/>
              <a:t>kiếm</a:t>
            </a:r>
            <a:r>
              <a:rPr lang="en-US" sz="1600" dirty="0"/>
              <a:t>. </a:t>
            </a:r>
            <a:r>
              <a:rPr lang="en-US" sz="1600" dirty="0" err="1"/>
              <a:t>Móc</a:t>
            </a:r>
            <a:r>
              <a:rPr lang="en-US" sz="1600" dirty="0"/>
              <a:t> </a:t>
            </a:r>
            <a:r>
              <a:rPr lang="en-US" sz="1600" dirty="0" err="1"/>
              <a:t>nối</a:t>
            </a:r>
            <a:r>
              <a:rPr lang="en-US" sz="1600" dirty="0"/>
              <a:t> </a:t>
            </a:r>
            <a:r>
              <a:rPr lang="en-US" sz="1600" dirty="0" err="1"/>
              <a:t>dữ</a:t>
            </a:r>
            <a:r>
              <a:rPr lang="en-US" sz="1600" dirty="0"/>
              <a:t> </a:t>
            </a:r>
            <a:r>
              <a:rPr lang="en-US" sz="1600" dirty="0" err="1"/>
              <a:t>liệu</a:t>
            </a:r>
            <a:r>
              <a:rPr lang="en-US" sz="1600" dirty="0"/>
              <a:t> API</a:t>
            </a:r>
          </a:p>
        </p:txBody>
      </p:sp>
      <p:sp>
        <p:nvSpPr>
          <p:cNvPr id="6" name="Google Shape;501;p71">
            <a:extLst>
              <a:ext uri="{FF2B5EF4-FFF2-40B4-BE49-F238E27FC236}">
                <a16:creationId xmlns:a16="http://schemas.microsoft.com/office/drawing/2014/main" id="{DA4518B4-C88E-547B-6994-4465692CD561}"/>
              </a:ext>
            </a:extLst>
          </p:cNvPr>
          <p:cNvSpPr txBox="1"/>
          <p:nvPr/>
        </p:nvSpPr>
        <p:spPr>
          <a:xfrm>
            <a:off x="6882621" y="1087364"/>
            <a:ext cx="2162100" cy="10334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err="1">
                <a:solidFill>
                  <a:schemeClr val="dk1"/>
                </a:solidFill>
                <a:latin typeface="Open Sans"/>
                <a:ea typeface="Open Sans"/>
                <a:cs typeface="Open Sans"/>
                <a:sym typeface="Open Sans"/>
              </a:rPr>
              <a:t>Dữ</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liệu</a:t>
            </a:r>
            <a:r>
              <a:rPr lang="en-US" dirty="0">
                <a:solidFill>
                  <a:schemeClr val="dk1"/>
                </a:solidFill>
                <a:latin typeface="Open Sans"/>
                <a:ea typeface="Open Sans"/>
                <a:cs typeface="Open Sans"/>
                <a:sym typeface="Open Sans"/>
              </a:rPr>
              <a:t> API </a:t>
            </a:r>
            <a:r>
              <a:rPr lang="en-US" dirty="0" err="1">
                <a:solidFill>
                  <a:schemeClr val="dk1"/>
                </a:solidFill>
                <a:latin typeface="Open Sans"/>
                <a:ea typeface="Open Sans"/>
                <a:cs typeface="Open Sans"/>
                <a:sym typeface="Open Sans"/>
              </a:rPr>
              <a:t>viết</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bằng</a:t>
            </a:r>
            <a:r>
              <a:rPr lang="en-US" dirty="0">
                <a:solidFill>
                  <a:schemeClr val="dk1"/>
                </a:solidFill>
                <a:latin typeface="Open Sans"/>
                <a:ea typeface="Open Sans"/>
                <a:cs typeface="Open Sans"/>
                <a:sym typeface="Open Sans"/>
              </a:rPr>
              <a:t> https://mockapi.io/</a:t>
            </a:r>
            <a:endParaRPr dirty="0">
              <a:solidFill>
                <a:schemeClr val="dk1"/>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9EBC6C9A-EB91-3601-4555-D2090A8DF3A8}"/>
              </a:ext>
            </a:extLst>
          </p:cNvPr>
          <p:cNvPicPr>
            <a:picLocks noChangeAspect="1"/>
          </p:cNvPicPr>
          <p:nvPr/>
        </p:nvPicPr>
        <p:blipFill>
          <a:blip r:embed="rId3"/>
          <a:stretch>
            <a:fillRect/>
          </a:stretch>
        </p:blipFill>
        <p:spPr>
          <a:xfrm>
            <a:off x="1730828" y="702129"/>
            <a:ext cx="2841171" cy="3314700"/>
          </a:xfrm>
          <a:prstGeom prst="rect">
            <a:avLst/>
          </a:prstGeom>
        </p:spPr>
      </p:pic>
    </p:spTree>
    <p:extLst>
      <p:ext uri="{BB962C8B-B14F-4D97-AF65-F5344CB8AC3E}">
        <p14:creationId xmlns:p14="http://schemas.microsoft.com/office/powerpoint/2010/main" val="3545510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1"/>
          <p:cNvSpPr txBox="1">
            <a:spLocks noGrp="1"/>
          </p:cNvSpPr>
          <p:nvPr>
            <p:ph type="ctrTitle"/>
          </p:nvPr>
        </p:nvSpPr>
        <p:spPr>
          <a:xfrm>
            <a:off x="708600" y="-43075"/>
            <a:ext cx="7726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Dựng web bằng ReactJS</a:t>
            </a:r>
            <a:endParaRPr dirty="0"/>
          </a:p>
        </p:txBody>
      </p:sp>
      <p:cxnSp>
        <p:nvCxnSpPr>
          <p:cNvPr id="841" name="Google Shape;841;p91"/>
          <p:cNvCxnSpPr/>
          <p:nvPr/>
        </p:nvCxnSpPr>
        <p:spPr>
          <a:xfrm>
            <a:off x="8192475" y="430025"/>
            <a:ext cx="969600" cy="0"/>
          </a:xfrm>
          <a:prstGeom prst="straightConnector1">
            <a:avLst/>
          </a:prstGeom>
          <a:noFill/>
          <a:ln w="9525" cap="flat" cmpd="sng">
            <a:solidFill>
              <a:schemeClr val="dk1"/>
            </a:solidFill>
            <a:prstDash val="solid"/>
            <a:round/>
            <a:headEnd type="none" w="med" len="med"/>
            <a:tailEnd type="none" w="med" len="med"/>
          </a:ln>
        </p:spPr>
      </p:cxnSp>
      <p:sp>
        <p:nvSpPr>
          <p:cNvPr id="842" name="Google Shape;842;p91"/>
          <p:cNvSpPr txBox="1"/>
          <p:nvPr/>
        </p:nvSpPr>
        <p:spPr>
          <a:xfrm>
            <a:off x="7184571" y="256175"/>
            <a:ext cx="1007903"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12121"/>
                </a:solidFill>
                <a:latin typeface="Open Sans"/>
                <a:ea typeface="Open Sans"/>
                <a:cs typeface="Open Sans"/>
                <a:sym typeface="Open Sans"/>
              </a:rPr>
              <a:t>Front-end</a:t>
            </a:r>
          </a:p>
        </p:txBody>
      </p:sp>
      <p:sp>
        <p:nvSpPr>
          <p:cNvPr id="3" name="Google Shape;500;p71">
            <a:extLst>
              <a:ext uri="{FF2B5EF4-FFF2-40B4-BE49-F238E27FC236}">
                <a16:creationId xmlns:a16="http://schemas.microsoft.com/office/drawing/2014/main" id="{4DF28575-83E4-C506-F011-D228B16E8637}"/>
              </a:ext>
            </a:extLst>
          </p:cNvPr>
          <p:cNvSpPr txBox="1">
            <a:spLocks/>
          </p:cNvSpPr>
          <p:nvPr/>
        </p:nvSpPr>
        <p:spPr>
          <a:xfrm>
            <a:off x="300036" y="4143867"/>
            <a:ext cx="8543927"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1pPr>
            <a:lvl2pPr marR="0" lvl="1"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2pPr>
            <a:lvl3pPr marR="0" lvl="2"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3pPr>
            <a:lvl4pPr marR="0" lvl="3"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4pPr>
            <a:lvl5pPr marR="0" lvl="4"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5pPr>
            <a:lvl6pPr marR="0" lvl="5"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6pPr>
            <a:lvl7pPr marR="0" lvl="6"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7pPr>
            <a:lvl8pPr marR="0" lvl="7"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8pPr>
            <a:lvl9pPr marR="0" lvl="8" algn="l" rtl="0">
              <a:lnSpc>
                <a:spcPct val="100000"/>
              </a:lnSpc>
              <a:spcBef>
                <a:spcPts val="0"/>
              </a:spcBef>
              <a:spcAft>
                <a:spcPts val="0"/>
              </a:spcAft>
              <a:buClr>
                <a:schemeClr val="dk1"/>
              </a:buClr>
              <a:buSzPts val="3600"/>
              <a:buFont typeface="Inconsolata"/>
              <a:buNone/>
              <a:defRPr sz="3600" b="1" i="0" u="none" strike="noStrike" cap="none">
                <a:solidFill>
                  <a:schemeClr val="dk1"/>
                </a:solidFill>
                <a:latin typeface="Inconsolata"/>
                <a:ea typeface="Inconsolata"/>
                <a:cs typeface="Inconsolata"/>
                <a:sym typeface="Inconsolata"/>
              </a:defRPr>
            </a:lvl9pPr>
          </a:lstStyle>
          <a:p>
            <a:r>
              <a:rPr lang="en-US" sz="1600" dirty="0" err="1"/>
              <a:t>Dựng</a:t>
            </a:r>
            <a:r>
              <a:rPr lang="en-US" sz="1600" dirty="0"/>
              <a:t> </a:t>
            </a:r>
            <a:r>
              <a:rPr lang="en-US" sz="1600" dirty="0" err="1"/>
              <a:t>một</a:t>
            </a:r>
            <a:r>
              <a:rPr lang="en-US" sz="1600" dirty="0"/>
              <a:t> </a:t>
            </a:r>
            <a:r>
              <a:rPr lang="en-US" sz="1600" dirty="0" err="1"/>
              <a:t>trang</a:t>
            </a:r>
            <a:r>
              <a:rPr lang="en-US" sz="1600" dirty="0"/>
              <a:t> web </a:t>
            </a:r>
            <a:r>
              <a:rPr lang="en-US" sz="1600" dirty="0" err="1"/>
              <a:t>quản</a:t>
            </a:r>
            <a:r>
              <a:rPr lang="en-US" sz="1600" dirty="0"/>
              <a:t> </a:t>
            </a:r>
            <a:r>
              <a:rPr lang="en-US" sz="1600" dirty="0" err="1"/>
              <a:t>lý</a:t>
            </a:r>
            <a:r>
              <a:rPr lang="en-US" sz="1600" dirty="0"/>
              <a:t> </a:t>
            </a:r>
            <a:r>
              <a:rPr lang="en-US" sz="1600" dirty="0" err="1"/>
              <a:t>dữ</a:t>
            </a:r>
            <a:r>
              <a:rPr lang="en-US" sz="1600" dirty="0"/>
              <a:t> </a:t>
            </a:r>
            <a:r>
              <a:rPr lang="en-US" sz="1600" dirty="0" err="1"/>
              <a:t>liệu</a:t>
            </a:r>
            <a:r>
              <a:rPr lang="en-US" sz="1600" dirty="0"/>
              <a:t> </a:t>
            </a:r>
            <a:r>
              <a:rPr lang="en-US" sz="1600" dirty="0" err="1"/>
              <a:t>phân</a:t>
            </a:r>
            <a:r>
              <a:rPr lang="en-US" sz="1600" dirty="0"/>
              <a:t> </a:t>
            </a:r>
            <a:r>
              <a:rPr lang="en-US" sz="1600" dirty="0" err="1"/>
              <a:t>cấp</a:t>
            </a:r>
            <a:r>
              <a:rPr lang="en-US" sz="1600" dirty="0"/>
              <a:t> </a:t>
            </a:r>
            <a:r>
              <a:rPr lang="en-US" sz="1600" dirty="0" err="1"/>
              <a:t>có</a:t>
            </a:r>
            <a:r>
              <a:rPr lang="en-US" sz="1600" dirty="0"/>
              <a:t> </a:t>
            </a:r>
            <a:r>
              <a:rPr lang="en-US" sz="1600" dirty="0" err="1"/>
              <a:t>thể</a:t>
            </a:r>
            <a:r>
              <a:rPr lang="en-US" sz="1600" dirty="0"/>
              <a:t> </a:t>
            </a:r>
            <a:r>
              <a:rPr lang="en-US" sz="1600" dirty="0" err="1"/>
              <a:t>sắp</a:t>
            </a:r>
            <a:r>
              <a:rPr lang="en-US" sz="1600" dirty="0"/>
              <a:t> </a:t>
            </a:r>
            <a:r>
              <a:rPr lang="en-US" sz="1600" dirty="0" err="1"/>
              <a:t>xếp</a:t>
            </a:r>
            <a:r>
              <a:rPr lang="en-US" sz="1600" dirty="0"/>
              <a:t> </a:t>
            </a:r>
            <a:r>
              <a:rPr lang="en-US" sz="1600" dirty="0" err="1"/>
              <a:t>theo</a:t>
            </a:r>
            <a:r>
              <a:rPr lang="en-US" sz="1600" dirty="0"/>
              <a:t> </a:t>
            </a:r>
            <a:r>
              <a:rPr lang="en-US" sz="1600" dirty="0" err="1"/>
              <a:t>kiểu</a:t>
            </a:r>
            <a:r>
              <a:rPr lang="en-US" sz="1600" dirty="0"/>
              <a:t> </a:t>
            </a:r>
            <a:r>
              <a:rPr lang="en-US" sz="1600" dirty="0" err="1"/>
              <a:t>kéo</a:t>
            </a:r>
            <a:r>
              <a:rPr lang="en-US" sz="1600" dirty="0"/>
              <a:t> </a:t>
            </a:r>
            <a:r>
              <a:rPr lang="en-US" sz="1600" dirty="0" err="1"/>
              <a:t>thả</a:t>
            </a:r>
            <a:r>
              <a:rPr lang="en-US" sz="1600" dirty="0"/>
              <a:t> </a:t>
            </a:r>
            <a:r>
              <a:rPr lang="en-US" sz="1600" dirty="0" err="1"/>
              <a:t>và</a:t>
            </a:r>
            <a:r>
              <a:rPr lang="en-US" sz="1600" dirty="0"/>
              <a:t> </a:t>
            </a:r>
            <a:r>
              <a:rPr lang="en-US" sz="1600" dirty="0" err="1"/>
              <a:t>các</a:t>
            </a:r>
            <a:r>
              <a:rPr lang="en-US" sz="1600" dirty="0"/>
              <a:t> </a:t>
            </a:r>
            <a:r>
              <a:rPr lang="en-US" sz="1600" dirty="0" err="1"/>
              <a:t>chức</a:t>
            </a:r>
            <a:r>
              <a:rPr lang="en-US" sz="1600" dirty="0"/>
              <a:t> </a:t>
            </a:r>
            <a:r>
              <a:rPr lang="en-US" sz="1600" dirty="0" err="1"/>
              <a:t>năng</a:t>
            </a:r>
            <a:r>
              <a:rPr lang="en-US" sz="1600" dirty="0"/>
              <a:t> </a:t>
            </a:r>
            <a:r>
              <a:rPr lang="en-US" sz="1600" dirty="0" err="1"/>
              <a:t>thêm</a:t>
            </a:r>
            <a:r>
              <a:rPr lang="en-US" sz="1600" dirty="0"/>
              <a:t>, </a:t>
            </a:r>
            <a:r>
              <a:rPr lang="en-US" sz="1600" dirty="0" err="1"/>
              <a:t>xóa</a:t>
            </a:r>
            <a:r>
              <a:rPr lang="en-US" sz="1600" dirty="0"/>
              <a:t>, </a:t>
            </a:r>
            <a:r>
              <a:rPr lang="en-US" sz="1600" dirty="0" err="1"/>
              <a:t>sửa</a:t>
            </a:r>
            <a:r>
              <a:rPr lang="en-US" sz="1600" dirty="0"/>
              <a:t>, </a:t>
            </a:r>
            <a:r>
              <a:rPr lang="en-US" sz="1600" dirty="0" err="1"/>
              <a:t>tìm</a:t>
            </a:r>
            <a:r>
              <a:rPr lang="en-US" sz="1600" dirty="0"/>
              <a:t> </a:t>
            </a:r>
            <a:r>
              <a:rPr lang="en-US" sz="1600" dirty="0" err="1"/>
              <a:t>kiếm</a:t>
            </a:r>
            <a:r>
              <a:rPr lang="en-US" sz="1600" dirty="0"/>
              <a:t>. </a:t>
            </a:r>
            <a:r>
              <a:rPr lang="en-US" sz="1600" dirty="0" err="1"/>
              <a:t>Móc</a:t>
            </a:r>
            <a:r>
              <a:rPr lang="en-US" sz="1600" dirty="0"/>
              <a:t> </a:t>
            </a:r>
            <a:r>
              <a:rPr lang="en-US" sz="1600" dirty="0" err="1"/>
              <a:t>nối</a:t>
            </a:r>
            <a:r>
              <a:rPr lang="en-US" sz="1600" dirty="0"/>
              <a:t> </a:t>
            </a:r>
            <a:r>
              <a:rPr lang="en-US" sz="1600" dirty="0" err="1"/>
              <a:t>dữ</a:t>
            </a:r>
            <a:r>
              <a:rPr lang="en-US" sz="1600" dirty="0"/>
              <a:t> </a:t>
            </a:r>
            <a:r>
              <a:rPr lang="en-US" sz="1600" dirty="0" err="1"/>
              <a:t>liệu</a:t>
            </a:r>
            <a:r>
              <a:rPr lang="en-US" sz="1600" dirty="0"/>
              <a:t> API</a:t>
            </a:r>
          </a:p>
        </p:txBody>
      </p:sp>
      <p:sp>
        <p:nvSpPr>
          <p:cNvPr id="6" name="Google Shape;501;p71">
            <a:extLst>
              <a:ext uri="{FF2B5EF4-FFF2-40B4-BE49-F238E27FC236}">
                <a16:creationId xmlns:a16="http://schemas.microsoft.com/office/drawing/2014/main" id="{DA4518B4-C88E-547B-6994-4465692CD561}"/>
              </a:ext>
            </a:extLst>
          </p:cNvPr>
          <p:cNvSpPr txBox="1"/>
          <p:nvPr/>
        </p:nvSpPr>
        <p:spPr>
          <a:xfrm>
            <a:off x="6882621" y="1087364"/>
            <a:ext cx="2162100" cy="10334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err="1">
                <a:solidFill>
                  <a:schemeClr val="dk1"/>
                </a:solidFill>
                <a:latin typeface="Open Sans"/>
                <a:ea typeface="Open Sans"/>
                <a:cs typeface="Open Sans"/>
                <a:sym typeface="Open Sans"/>
              </a:rPr>
              <a:t>Kết</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quả</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đạt</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được</a:t>
            </a:r>
            <a:endParaRPr dirty="0">
              <a:solidFill>
                <a:schemeClr val="dk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D682A91B-6A1E-52CF-B310-6FEEAD143919}"/>
              </a:ext>
            </a:extLst>
          </p:cNvPr>
          <p:cNvPicPr>
            <a:picLocks noChangeAspect="1"/>
          </p:cNvPicPr>
          <p:nvPr/>
        </p:nvPicPr>
        <p:blipFill>
          <a:blip r:embed="rId3"/>
          <a:stretch>
            <a:fillRect/>
          </a:stretch>
        </p:blipFill>
        <p:spPr>
          <a:xfrm>
            <a:off x="300036" y="683155"/>
            <a:ext cx="6532748" cy="3372981"/>
          </a:xfrm>
          <a:prstGeom prst="rect">
            <a:avLst/>
          </a:prstGeom>
        </p:spPr>
      </p:pic>
    </p:spTree>
    <p:extLst>
      <p:ext uri="{BB962C8B-B14F-4D97-AF65-F5344CB8AC3E}">
        <p14:creationId xmlns:p14="http://schemas.microsoft.com/office/powerpoint/2010/main" val="357552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6"/>
        <p:cNvGrpSpPr/>
        <p:nvPr/>
      </p:nvGrpSpPr>
      <p:grpSpPr>
        <a:xfrm>
          <a:off x="0" y="0"/>
          <a:ext cx="0" cy="0"/>
          <a:chOff x="0" y="0"/>
          <a:chExt cx="0" cy="0"/>
        </a:xfrm>
      </p:grpSpPr>
      <p:sp>
        <p:nvSpPr>
          <p:cNvPr id="377" name="Google Shape;377;p64"/>
          <p:cNvSpPr txBox="1">
            <a:spLocks noGrp="1"/>
          </p:cNvSpPr>
          <p:nvPr>
            <p:ph type="ctrTitle" idx="6"/>
          </p:nvPr>
        </p:nvSpPr>
        <p:spPr>
          <a:xfrm flipH="1">
            <a:off x="1415723" y="3091750"/>
            <a:ext cx="2395800" cy="818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THỰC HÀNH FRONT-END</a:t>
            </a:r>
            <a:endParaRPr dirty="0"/>
          </a:p>
        </p:txBody>
      </p:sp>
      <p:sp>
        <p:nvSpPr>
          <p:cNvPr id="379" name="Google Shape;379;p64"/>
          <p:cNvSpPr txBox="1">
            <a:spLocks noGrp="1"/>
          </p:cNvSpPr>
          <p:nvPr>
            <p:ph type="title" idx="8"/>
          </p:nvPr>
        </p:nvSpPr>
        <p:spPr>
          <a:xfrm flipH="1">
            <a:off x="723428" y="2846638"/>
            <a:ext cx="733500" cy="1350000"/>
          </a:xfrm>
          <a:prstGeom prst="rect">
            <a:avLst/>
          </a:prstGeom>
        </p:spPr>
        <p:txBody>
          <a:bodyPr spcFirstLastPara="1" wrap="square" lIns="91425" tIns="365750" rIns="91425" bIns="91425" anchor="t" anchorCtr="0">
            <a:noAutofit/>
          </a:bodyPr>
          <a:lstStyle/>
          <a:p>
            <a:pPr marL="0" lvl="0" indent="0" algn="l" rtl="0">
              <a:spcBef>
                <a:spcPts val="0"/>
              </a:spcBef>
              <a:spcAft>
                <a:spcPts val="0"/>
              </a:spcAft>
              <a:buNone/>
            </a:pPr>
            <a:r>
              <a:rPr lang="en"/>
              <a:t>03</a:t>
            </a:r>
            <a:endParaRPr/>
          </a:p>
        </p:txBody>
      </p:sp>
      <p:sp>
        <p:nvSpPr>
          <p:cNvPr id="380" name="Google Shape;380;p64"/>
          <p:cNvSpPr txBox="1">
            <a:spLocks noGrp="1"/>
          </p:cNvSpPr>
          <p:nvPr>
            <p:ph type="ctrTitle" idx="15"/>
          </p:nvPr>
        </p:nvSpPr>
        <p:spPr>
          <a:xfrm>
            <a:off x="715450" y="436050"/>
            <a:ext cx="7713000" cy="577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NỘI DUNG</a:t>
            </a:r>
            <a:endParaRPr sz="3600" dirty="0"/>
          </a:p>
        </p:txBody>
      </p:sp>
      <p:sp>
        <p:nvSpPr>
          <p:cNvPr id="381" name="Google Shape;381;p64"/>
          <p:cNvSpPr txBox="1">
            <a:spLocks noGrp="1"/>
          </p:cNvSpPr>
          <p:nvPr>
            <p:ph type="ctrTitle"/>
          </p:nvPr>
        </p:nvSpPr>
        <p:spPr>
          <a:xfrm flipH="1">
            <a:off x="1415725" y="1509850"/>
            <a:ext cx="2017023" cy="818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KIẾN THỨC &amp; LÝ THUYẾT</a:t>
            </a:r>
            <a:endParaRPr dirty="0"/>
          </a:p>
        </p:txBody>
      </p:sp>
      <p:sp>
        <p:nvSpPr>
          <p:cNvPr id="383" name="Google Shape;383;p64"/>
          <p:cNvSpPr txBox="1">
            <a:spLocks noGrp="1"/>
          </p:cNvSpPr>
          <p:nvPr>
            <p:ph type="title" idx="2"/>
          </p:nvPr>
        </p:nvSpPr>
        <p:spPr>
          <a:xfrm flipH="1">
            <a:off x="720753" y="1263787"/>
            <a:ext cx="733500" cy="1353300"/>
          </a:xfrm>
          <a:prstGeom prst="rect">
            <a:avLst/>
          </a:prstGeom>
        </p:spPr>
        <p:txBody>
          <a:bodyPr spcFirstLastPara="1" wrap="square" lIns="91425" tIns="365750" rIns="91425" bIns="91425" anchor="t" anchorCtr="0">
            <a:noAutofit/>
          </a:bodyPr>
          <a:lstStyle/>
          <a:p>
            <a:pPr marL="0" lvl="0" indent="0" algn="l" rtl="0">
              <a:spcBef>
                <a:spcPts val="0"/>
              </a:spcBef>
              <a:spcAft>
                <a:spcPts val="0"/>
              </a:spcAft>
              <a:buNone/>
            </a:pPr>
            <a:r>
              <a:rPr lang="en"/>
              <a:t>01</a:t>
            </a:r>
            <a:endParaRPr/>
          </a:p>
        </p:txBody>
      </p:sp>
      <p:sp>
        <p:nvSpPr>
          <p:cNvPr id="384" name="Google Shape;384;p64"/>
          <p:cNvSpPr txBox="1">
            <a:spLocks noGrp="1"/>
          </p:cNvSpPr>
          <p:nvPr>
            <p:ph type="ctrTitle" idx="3"/>
          </p:nvPr>
        </p:nvSpPr>
        <p:spPr>
          <a:xfrm>
            <a:off x="4897631" y="1531237"/>
            <a:ext cx="2395800" cy="818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THỰC HÀNH </a:t>
            </a:r>
            <a:br>
              <a:rPr lang="en" dirty="0"/>
            </a:br>
            <a:r>
              <a:rPr lang="en" dirty="0"/>
              <a:t>BACK-END</a:t>
            </a:r>
            <a:endParaRPr dirty="0"/>
          </a:p>
        </p:txBody>
      </p:sp>
      <p:sp>
        <p:nvSpPr>
          <p:cNvPr id="386" name="Google Shape;386;p64"/>
          <p:cNvSpPr txBox="1">
            <a:spLocks noGrp="1"/>
          </p:cNvSpPr>
          <p:nvPr>
            <p:ph type="title" idx="5"/>
          </p:nvPr>
        </p:nvSpPr>
        <p:spPr>
          <a:xfrm>
            <a:off x="4133313" y="1267087"/>
            <a:ext cx="733500" cy="1350000"/>
          </a:xfrm>
          <a:prstGeom prst="rect">
            <a:avLst/>
          </a:prstGeom>
        </p:spPr>
        <p:txBody>
          <a:bodyPr spcFirstLastPara="1" wrap="square" lIns="91425" tIns="365750" rIns="91425" bIns="91425" anchor="t" anchorCtr="0">
            <a:noAutofit/>
          </a:bodyPr>
          <a:lstStyle/>
          <a:p>
            <a:pPr marL="0" lvl="0" indent="0" algn="l" rtl="0">
              <a:spcBef>
                <a:spcPts val="0"/>
              </a:spcBef>
              <a:spcAft>
                <a:spcPts val="0"/>
              </a:spcAft>
              <a:buNone/>
            </a:pPr>
            <a:r>
              <a:rPr lang="en"/>
              <a:t>02</a:t>
            </a:r>
            <a:endParaRPr/>
          </a:p>
        </p:txBody>
      </p:sp>
      <p:sp>
        <p:nvSpPr>
          <p:cNvPr id="387" name="Google Shape;387;p64"/>
          <p:cNvSpPr txBox="1">
            <a:spLocks noGrp="1"/>
          </p:cNvSpPr>
          <p:nvPr>
            <p:ph type="ctrTitle" idx="9"/>
          </p:nvPr>
        </p:nvSpPr>
        <p:spPr>
          <a:xfrm>
            <a:off x="4829053" y="3091759"/>
            <a:ext cx="1511786" cy="818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KẾT QUẢ ĐẠT ĐƯỢC</a:t>
            </a:r>
            <a:endParaRPr dirty="0"/>
          </a:p>
        </p:txBody>
      </p:sp>
      <p:sp>
        <p:nvSpPr>
          <p:cNvPr id="389" name="Google Shape;389;p64"/>
          <p:cNvSpPr txBox="1">
            <a:spLocks noGrp="1"/>
          </p:cNvSpPr>
          <p:nvPr>
            <p:ph type="title" idx="14"/>
          </p:nvPr>
        </p:nvSpPr>
        <p:spPr>
          <a:xfrm>
            <a:off x="4130513" y="2846638"/>
            <a:ext cx="733500" cy="1350000"/>
          </a:xfrm>
          <a:prstGeom prst="rect">
            <a:avLst/>
          </a:prstGeom>
        </p:spPr>
        <p:txBody>
          <a:bodyPr spcFirstLastPara="1" wrap="square" lIns="91425" tIns="365750" rIns="91425" bIns="91425" anchor="t" anchorCtr="0">
            <a:noAutofit/>
          </a:bodyPr>
          <a:lstStyle/>
          <a:p>
            <a:pPr marL="0" lvl="0" indent="0" algn="l" rtl="0">
              <a:spcBef>
                <a:spcPts val="0"/>
              </a:spcBef>
              <a:spcAft>
                <a:spcPts val="0"/>
              </a:spcAft>
              <a:buNone/>
            </a:pPr>
            <a:r>
              <a:rPr lang="en"/>
              <a:t>04</a:t>
            </a:r>
            <a:endParaRPr/>
          </a:p>
        </p:txBody>
      </p:sp>
      <p:cxnSp>
        <p:nvCxnSpPr>
          <p:cNvPr id="390" name="Google Shape;390;p64"/>
          <p:cNvCxnSpPr/>
          <p:nvPr/>
        </p:nvCxnSpPr>
        <p:spPr>
          <a:xfrm>
            <a:off x="-42125" y="2326250"/>
            <a:ext cx="6967200" cy="0"/>
          </a:xfrm>
          <a:prstGeom prst="straightConnector1">
            <a:avLst/>
          </a:prstGeom>
          <a:noFill/>
          <a:ln w="9525" cap="flat" cmpd="sng">
            <a:solidFill>
              <a:schemeClr val="accent2"/>
            </a:solidFill>
            <a:prstDash val="solid"/>
            <a:round/>
            <a:headEnd type="none" w="med" len="med"/>
            <a:tailEnd type="none" w="med" len="med"/>
          </a:ln>
        </p:spPr>
      </p:cxnSp>
      <p:cxnSp>
        <p:nvCxnSpPr>
          <p:cNvPr id="391" name="Google Shape;391;p64"/>
          <p:cNvCxnSpPr/>
          <p:nvPr/>
        </p:nvCxnSpPr>
        <p:spPr>
          <a:xfrm>
            <a:off x="-7568" y="3906151"/>
            <a:ext cx="6927300" cy="0"/>
          </a:xfrm>
          <a:prstGeom prst="straightConnector1">
            <a:avLst/>
          </a:prstGeom>
          <a:noFill/>
          <a:ln w="9525" cap="flat" cmpd="sng">
            <a:solidFill>
              <a:schemeClr val="accent2"/>
            </a:solidFill>
            <a:prstDash val="solid"/>
            <a:round/>
            <a:headEnd type="none" w="med" len="med"/>
            <a:tailEnd type="none" w="med" len="med"/>
          </a:ln>
        </p:spPr>
      </p:cxnSp>
      <p:sp>
        <p:nvSpPr>
          <p:cNvPr id="392" name="Google Shape;392;p64"/>
          <p:cNvSpPr txBox="1"/>
          <p:nvPr/>
        </p:nvSpPr>
        <p:spPr>
          <a:xfrm>
            <a:off x="7038075" y="256175"/>
            <a:ext cx="1154400"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Open Sans"/>
                <a:ea typeface="Open Sans"/>
                <a:cs typeface="Open Sans"/>
                <a:sym typeface="Open Sans"/>
              </a:rPr>
              <a:t>1-2023</a:t>
            </a:r>
            <a:endParaRPr dirty="0">
              <a:solidFill>
                <a:schemeClr val="dk1"/>
              </a:solidFill>
              <a:latin typeface="Open Sans"/>
              <a:ea typeface="Open Sans"/>
              <a:cs typeface="Open Sans"/>
              <a:sym typeface="Open Sans"/>
            </a:endParaRPr>
          </a:p>
        </p:txBody>
      </p:sp>
      <p:cxnSp>
        <p:nvCxnSpPr>
          <p:cNvPr id="393" name="Google Shape;393;p64"/>
          <p:cNvCxnSpPr>
            <a:stCxn id="392" idx="3"/>
          </p:cNvCxnSpPr>
          <p:nvPr/>
        </p:nvCxnSpPr>
        <p:spPr>
          <a:xfrm>
            <a:off x="8192475" y="430025"/>
            <a:ext cx="9696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54"/>
        <p:cNvGrpSpPr/>
        <p:nvPr/>
      </p:nvGrpSpPr>
      <p:grpSpPr>
        <a:xfrm>
          <a:off x="0" y="0"/>
          <a:ext cx="0" cy="0"/>
          <a:chOff x="0" y="0"/>
          <a:chExt cx="0" cy="0"/>
        </a:xfrm>
      </p:grpSpPr>
      <p:pic>
        <p:nvPicPr>
          <p:cNvPr id="4098" name="Picture 2" descr="19 Phân loại Lập trình viên (Developer) bạn nên biết? - JobHopin">
            <a:extLst>
              <a:ext uri="{FF2B5EF4-FFF2-40B4-BE49-F238E27FC236}">
                <a16:creationId xmlns:a16="http://schemas.microsoft.com/office/drawing/2014/main" id="{BEF01D80-CD49-75C5-6908-52B493B87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877" y="2178657"/>
            <a:ext cx="3953124" cy="2964843"/>
          </a:xfrm>
          <a:prstGeom prst="rect">
            <a:avLst/>
          </a:prstGeom>
          <a:noFill/>
          <a:extLst>
            <a:ext uri="{909E8E84-426E-40DD-AFC4-6F175D3DCCD1}">
              <a14:hiddenFill xmlns:a14="http://schemas.microsoft.com/office/drawing/2010/main">
                <a:solidFill>
                  <a:srgbClr val="FFFFFF"/>
                </a:solidFill>
              </a14:hiddenFill>
            </a:ext>
          </a:extLst>
        </p:spPr>
      </p:pic>
      <p:cxnSp>
        <p:nvCxnSpPr>
          <p:cNvPr id="955" name="Google Shape;955;p96"/>
          <p:cNvCxnSpPr/>
          <p:nvPr/>
        </p:nvCxnSpPr>
        <p:spPr>
          <a:xfrm>
            <a:off x="713225" y="4099372"/>
            <a:ext cx="7731000" cy="0"/>
          </a:xfrm>
          <a:prstGeom prst="straightConnector1">
            <a:avLst/>
          </a:prstGeom>
          <a:noFill/>
          <a:ln w="9525" cap="flat" cmpd="sng">
            <a:solidFill>
              <a:srgbClr val="5F5F5F"/>
            </a:solidFill>
            <a:prstDash val="solid"/>
            <a:round/>
            <a:headEnd type="none" w="med" len="med"/>
            <a:tailEnd type="none" w="med" len="med"/>
          </a:ln>
        </p:spPr>
      </p:cxnSp>
      <p:sp>
        <p:nvSpPr>
          <p:cNvPr id="957" name="Google Shape;957;p96"/>
          <p:cNvSpPr/>
          <p:nvPr/>
        </p:nvSpPr>
        <p:spPr>
          <a:xfrm flipH="1">
            <a:off x="2798475" y="1713375"/>
            <a:ext cx="4131300" cy="41313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6"/>
          <p:cNvSpPr txBox="1">
            <a:spLocks noGrp="1"/>
          </p:cNvSpPr>
          <p:nvPr>
            <p:ph type="title"/>
          </p:nvPr>
        </p:nvSpPr>
        <p:spPr>
          <a:xfrm>
            <a:off x="492325" y="1523825"/>
            <a:ext cx="4645200" cy="145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KẾT QUẢ ĐẠT ĐƯỢC</a:t>
            </a:r>
            <a:endParaRPr dirty="0"/>
          </a:p>
        </p:txBody>
      </p:sp>
      <p:sp>
        <p:nvSpPr>
          <p:cNvPr id="959" name="Google Shape;959;p96"/>
          <p:cNvSpPr txBox="1">
            <a:spLocks noGrp="1"/>
          </p:cNvSpPr>
          <p:nvPr>
            <p:ph type="title" idx="2"/>
          </p:nvPr>
        </p:nvSpPr>
        <p:spPr>
          <a:xfrm>
            <a:off x="2576191" y="140559"/>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sp>
        <p:nvSpPr>
          <p:cNvPr id="961" name="Google Shape;961;p96"/>
          <p:cNvSpPr txBox="1"/>
          <p:nvPr/>
        </p:nvSpPr>
        <p:spPr>
          <a:xfrm>
            <a:off x="990600" y="256175"/>
            <a:ext cx="1154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12121"/>
                </a:solidFill>
                <a:latin typeface="Open Sans"/>
                <a:ea typeface="Open Sans"/>
                <a:cs typeface="Open Sans"/>
                <a:sym typeface="Open Sans"/>
              </a:rPr>
              <a:t>2022</a:t>
            </a:r>
            <a:endParaRPr>
              <a:solidFill>
                <a:srgbClr val="212121"/>
              </a:solidFill>
              <a:latin typeface="Open Sans"/>
              <a:ea typeface="Open Sans"/>
              <a:cs typeface="Open Sans"/>
              <a:sym typeface="Open Sans"/>
            </a:endParaRPr>
          </a:p>
        </p:txBody>
      </p:sp>
      <p:cxnSp>
        <p:nvCxnSpPr>
          <p:cNvPr id="962" name="Google Shape;962;p96"/>
          <p:cNvCxnSpPr/>
          <p:nvPr/>
        </p:nvCxnSpPr>
        <p:spPr>
          <a:xfrm rot="10800000">
            <a:off x="0" y="430025"/>
            <a:ext cx="969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07"/>
          <p:cNvSpPr txBox="1">
            <a:spLocks noGrp="1"/>
          </p:cNvSpPr>
          <p:nvPr>
            <p:ph type="ctrTitle"/>
          </p:nvPr>
        </p:nvSpPr>
        <p:spPr>
          <a:xfrm>
            <a:off x="708613" y="341525"/>
            <a:ext cx="7726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KẾT QUẢ NHẬN ĐƯỢC</a:t>
            </a:r>
            <a:endParaRPr dirty="0"/>
          </a:p>
        </p:txBody>
      </p:sp>
      <p:sp>
        <p:nvSpPr>
          <p:cNvPr id="1248" name="Google Shape;1248;p107"/>
          <p:cNvSpPr txBox="1"/>
          <p:nvPr/>
        </p:nvSpPr>
        <p:spPr>
          <a:xfrm>
            <a:off x="1029604" y="1397550"/>
            <a:ext cx="3207659" cy="41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rgbClr val="000000"/>
                </a:solidFill>
                <a:latin typeface="Open Sans"/>
                <a:ea typeface="Open Sans"/>
                <a:cs typeface="Open Sans"/>
                <a:sym typeface="Open Sans"/>
              </a:rPr>
              <a:t>Tiếp cận kiến thức mới.</a:t>
            </a:r>
            <a:endParaRPr dirty="0">
              <a:solidFill>
                <a:srgbClr val="000000"/>
              </a:solidFill>
              <a:latin typeface="Open Sans"/>
              <a:ea typeface="Open Sans"/>
              <a:cs typeface="Open Sans"/>
              <a:sym typeface="Open Sans"/>
            </a:endParaRPr>
          </a:p>
        </p:txBody>
      </p:sp>
      <p:sp>
        <p:nvSpPr>
          <p:cNvPr id="1249" name="Google Shape;1249;p107"/>
          <p:cNvSpPr txBox="1"/>
          <p:nvPr/>
        </p:nvSpPr>
        <p:spPr>
          <a:xfrm>
            <a:off x="1029604" y="2093200"/>
            <a:ext cx="3207659" cy="41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rgbClr val="000000"/>
                </a:solidFill>
                <a:latin typeface="Open Sans"/>
                <a:ea typeface="Open Sans"/>
                <a:cs typeface="Open Sans"/>
                <a:sym typeface="Open Sans"/>
              </a:rPr>
              <a:t>Trải nghiệm môi trường làm việc</a:t>
            </a:r>
            <a:endParaRPr dirty="0">
              <a:solidFill>
                <a:srgbClr val="000000"/>
              </a:solidFill>
              <a:latin typeface="Open Sans"/>
              <a:ea typeface="Open Sans"/>
              <a:cs typeface="Open Sans"/>
              <a:sym typeface="Open Sans"/>
            </a:endParaRPr>
          </a:p>
        </p:txBody>
      </p:sp>
      <p:sp>
        <p:nvSpPr>
          <p:cNvPr id="1250" name="Google Shape;1250;p107"/>
          <p:cNvSpPr txBox="1"/>
          <p:nvPr/>
        </p:nvSpPr>
        <p:spPr>
          <a:xfrm>
            <a:off x="1029604" y="2788850"/>
            <a:ext cx="3207659" cy="41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dirty="0" err="1">
                <a:solidFill>
                  <a:srgbClr val="000000"/>
                </a:solidFill>
                <a:latin typeface="Open Sans"/>
                <a:ea typeface="Open Sans"/>
                <a:cs typeface="Open Sans"/>
                <a:sym typeface="Open Sans"/>
              </a:rPr>
              <a:t>Trau</a:t>
            </a:r>
            <a:r>
              <a:rPr lang="en-US" dirty="0">
                <a:solidFill>
                  <a:srgbClr val="000000"/>
                </a:solidFill>
                <a:latin typeface="Open Sans"/>
                <a:ea typeface="Open Sans"/>
                <a:cs typeface="Open Sans"/>
                <a:sym typeface="Open Sans"/>
              </a:rPr>
              <a:t> </a:t>
            </a:r>
            <a:r>
              <a:rPr lang="en-US" dirty="0" err="1">
                <a:solidFill>
                  <a:srgbClr val="000000"/>
                </a:solidFill>
                <a:latin typeface="Open Sans"/>
                <a:ea typeface="Open Sans"/>
                <a:cs typeface="Open Sans"/>
                <a:sym typeface="Open Sans"/>
              </a:rPr>
              <a:t>dồi</a:t>
            </a:r>
            <a:r>
              <a:rPr lang="en-US" dirty="0">
                <a:solidFill>
                  <a:srgbClr val="000000"/>
                </a:solidFill>
                <a:latin typeface="Open Sans"/>
                <a:ea typeface="Open Sans"/>
                <a:cs typeface="Open Sans"/>
                <a:sym typeface="Open Sans"/>
              </a:rPr>
              <a:t> </a:t>
            </a:r>
            <a:r>
              <a:rPr lang="en-US" dirty="0" err="1">
                <a:solidFill>
                  <a:srgbClr val="000000"/>
                </a:solidFill>
                <a:latin typeface="Open Sans"/>
                <a:ea typeface="Open Sans"/>
                <a:cs typeface="Open Sans"/>
                <a:sym typeface="Open Sans"/>
              </a:rPr>
              <a:t>kinh</a:t>
            </a:r>
            <a:r>
              <a:rPr lang="en-US" dirty="0">
                <a:solidFill>
                  <a:srgbClr val="000000"/>
                </a:solidFill>
                <a:latin typeface="Open Sans"/>
                <a:ea typeface="Open Sans"/>
                <a:cs typeface="Open Sans"/>
                <a:sym typeface="Open Sans"/>
              </a:rPr>
              <a:t> </a:t>
            </a:r>
            <a:r>
              <a:rPr lang="en-US" dirty="0" err="1">
                <a:solidFill>
                  <a:srgbClr val="000000"/>
                </a:solidFill>
                <a:latin typeface="Open Sans"/>
                <a:ea typeface="Open Sans"/>
                <a:cs typeface="Open Sans"/>
                <a:sym typeface="Open Sans"/>
              </a:rPr>
              <a:t>nghiệm</a:t>
            </a:r>
            <a:r>
              <a:rPr lang="en-US" dirty="0">
                <a:solidFill>
                  <a:srgbClr val="000000"/>
                </a:solidFill>
                <a:latin typeface="Open Sans"/>
                <a:ea typeface="Open Sans"/>
                <a:cs typeface="Open Sans"/>
                <a:sym typeface="Open Sans"/>
              </a:rPr>
              <a:t>.</a:t>
            </a:r>
            <a:endParaRPr dirty="0">
              <a:solidFill>
                <a:srgbClr val="000000"/>
              </a:solidFill>
              <a:latin typeface="Open Sans"/>
              <a:ea typeface="Open Sans"/>
              <a:cs typeface="Open Sans"/>
              <a:sym typeface="Open Sans"/>
            </a:endParaRPr>
          </a:p>
        </p:txBody>
      </p:sp>
      <p:sp>
        <p:nvSpPr>
          <p:cNvPr id="1251" name="Google Shape;1251;p107"/>
          <p:cNvSpPr txBox="1"/>
          <p:nvPr/>
        </p:nvSpPr>
        <p:spPr>
          <a:xfrm>
            <a:off x="1029604" y="3484500"/>
            <a:ext cx="3207659" cy="41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dirty="0" err="1">
                <a:solidFill>
                  <a:srgbClr val="000000"/>
                </a:solidFill>
                <a:latin typeface="Open Sans"/>
                <a:ea typeface="Open Sans"/>
                <a:cs typeface="Open Sans"/>
                <a:sym typeface="Open Sans"/>
              </a:rPr>
              <a:t>Khả</a:t>
            </a:r>
            <a:r>
              <a:rPr lang="en-US" dirty="0">
                <a:solidFill>
                  <a:srgbClr val="000000"/>
                </a:solidFill>
                <a:latin typeface="Open Sans"/>
                <a:ea typeface="Open Sans"/>
                <a:cs typeface="Open Sans"/>
                <a:sym typeface="Open Sans"/>
              </a:rPr>
              <a:t> </a:t>
            </a:r>
            <a:r>
              <a:rPr lang="en-US" dirty="0" err="1">
                <a:solidFill>
                  <a:srgbClr val="000000"/>
                </a:solidFill>
                <a:latin typeface="Open Sans"/>
                <a:ea typeface="Open Sans"/>
                <a:cs typeface="Open Sans"/>
                <a:sym typeface="Open Sans"/>
              </a:rPr>
              <a:t>năng</a:t>
            </a:r>
            <a:r>
              <a:rPr lang="en-US" dirty="0">
                <a:solidFill>
                  <a:srgbClr val="000000"/>
                </a:solidFill>
                <a:latin typeface="Open Sans"/>
                <a:ea typeface="Open Sans"/>
                <a:cs typeface="Open Sans"/>
                <a:sym typeface="Open Sans"/>
              </a:rPr>
              <a:t> </a:t>
            </a:r>
            <a:r>
              <a:rPr lang="en-US" dirty="0" err="1">
                <a:solidFill>
                  <a:srgbClr val="000000"/>
                </a:solidFill>
                <a:latin typeface="Open Sans"/>
                <a:ea typeface="Open Sans"/>
                <a:cs typeface="Open Sans"/>
                <a:sym typeface="Open Sans"/>
              </a:rPr>
              <a:t>sáng</a:t>
            </a:r>
            <a:r>
              <a:rPr lang="en-US" dirty="0">
                <a:solidFill>
                  <a:srgbClr val="000000"/>
                </a:solidFill>
                <a:latin typeface="Open Sans"/>
                <a:ea typeface="Open Sans"/>
                <a:cs typeface="Open Sans"/>
                <a:sym typeface="Open Sans"/>
              </a:rPr>
              <a:t> </a:t>
            </a:r>
            <a:r>
              <a:rPr lang="en-US" dirty="0" err="1">
                <a:solidFill>
                  <a:srgbClr val="000000"/>
                </a:solidFill>
                <a:latin typeface="Open Sans"/>
                <a:ea typeface="Open Sans"/>
                <a:cs typeface="Open Sans"/>
                <a:sym typeface="Open Sans"/>
              </a:rPr>
              <a:t>tạo</a:t>
            </a:r>
            <a:endParaRPr lang="en-US" dirty="0">
              <a:solidFill>
                <a:srgbClr val="000000"/>
              </a:solidFill>
              <a:latin typeface="Open Sans"/>
              <a:ea typeface="Open Sans"/>
              <a:cs typeface="Open Sans"/>
              <a:sym typeface="Open Sans"/>
            </a:endParaRPr>
          </a:p>
        </p:txBody>
      </p:sp>
      <p:sp>
        <p:nvSpPr>
          <p:cNvPr id="1252" name="Google Shape;1252;p107"/>
          <p:cNvSpPr txBox="1"/>
          <p:nvPr/>
        </p:nvSpPr>
        <p:spPr>
          <a:xfrm>
            <a:off x="1029604" y="4180150"/>
            <a:ext cx="3207659" cy="41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dirty="0" err="1">
                <a:latin typeface="Open Sans"/>
                <a:ea typeface="Open Sans"/>
                <a:cs typeface="Open Sans"/>
                <a:sym typeface="Open Sans"/>
              </a:rPr>
              <a:t>Khả</a:t>
            </a:r>
            <a:r>
              <a:rPr lang="en-US" dirty="0">
                <a:latin typeface="Open Sans"/>
                <a:ea typeface="Open Sans"/>
                <a:cs typeface="Open Sans"/>
                <a:sym typeface="Open Sans"/>
              </a:rPr>
              <a:t> </a:t>
            </a:r>
            <a:r>
              <a:rPr lang="en-US" dirty="0" err="1">
                <a:latin typeface="Open Sans"/>
                <a:ea typeface="Open Sans"/>
                <a:cs typeface="Open Sans"/>
                <a:sym typeface="Open Sans"/>
              </a:rPr>
              <a:t>năng</a:t>
            </a:r>
            <a:r>
              <a:rPr lang="en-US" dirty="0">
                <a:latin typeface="Open Sans"/>
                <a:ea typeface="Open Sans"/>
                <a:cs typeface="Open Sans"/>
                <a:sym typeface="Open Sans"/>
              </a:rPr>
              <a:t> </a:t>
            </a:r>
            <a:r>
              <a:rPr lang="en-US" dirty="0" err="1">
                <a:latin typeface="Open Sans"/>
                <a:ea typeface="Open Sans"/>
                <a:cs typeface="Open Sans"/>
                <a:sym typeface="Open Sans"/>
              </a:rPr>
              <a:t>nhìn</a:t>
            </a:r>
            <a:r>
              <a:rPr lang="en-US" dirty="0">
                <a:latin typeface="Open Sans"/>
                <a:ea typeface="Open Sans"/>
                <a:cs typeface="Open Sans"/>
                <a:sym typeface="Open Sans"/>
              </a:rPr>
              <a:t> </a:t>
            </a:r>
            <a:r>
              <a:rPr lang="en-US" dirty="0" err="1">
                <a:latin typeface="Open Sans"/>
                <a:ea typeface="Open Sans"/>
                <a:cs typeface="Open Sans"/>
                <a:sym typeface="Open Sans"/>
              </a:rPr>
              <a:t>nhận</a:t>
            </a:r>
            <a:r>
              <a:rPr lang="en-US" dirty="0">
                <a:latin typeface="Open Sans"/>
                <a:ea typeface="Open Sans"/>
                <a:cs typeface="Open Sans"/>
                <a:sym typeface="Open Sans"/>
              </a:rPr>
              <a:t> </a:t>
            </a:r>
            <a:r>
              <a:rPr lang="en-US" dirty="0" err="1">
                <a:latin typeface="Open Sans"/>
                <a:ea typeface="Open Sans"/>
                <a:cs typeface="Open Sans"/>
                <a:sym typeface="Open Sans"/>
              </a:rPr>
              <a:t>vấn</a:t>
            </a:r>
            <a:r>
              <a:rPr lang="en-US" dirty="0">
                <a:latin typeface="Open Sans"/>
                <a:ea typeface="Open Sans"/>
                <a:cs typeface="Open Sans"/>
                <a:sym typeface="Open Sans"/>
              </a:rPr>
              <a:t> </a:t>
            </a:r>
            <a:r>
              <a:rPr lang="en-US" dirty="0" err="1">
                <a:latin typeface="Open Sans"/>
                <a:ea typeface="Open Sans"/>
                <a:cs typeface="Open Sans"/>
                <a:sym typeface="Open Sans"/>
              </a:rPr>
              <a:t>đề</a:t>
            </a:r>
            <a:endParaRPr dirty="0">
              <a:solidFill>
                <a:srgbClr val="000000"/>
              </a:solidFill>
              <a:latin typeface="Open Sans"/>
              <a:ea typeface="Open Sans"/>
              <a:cs typeface="Open Sans"/>
              <a:sym typeface="Open Sans"/>
            </a:endParaRPr>
          </a:p>
        </p:txBody>
      </p:sp>
      <p:sp>
        <p:nvSpPr>
          <p:cNvPr id="1253" name="Google Shape;1253;p107"/>
          <p:cNvSpPr txBox="1"/>
          <p:nvPr/>
        </p:nvSpPr>
        <p:spPr>
          <a:xfrm>
            <a:off x="5470806" y="1397550"/>
            <a:ext cx="3420102" cy="41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latin typeface="Open Sans"/>
                <a:ea typeface="Open Sans"/>
                <a:cs typeface="Open Sans"/>
                <a:sym typeface="Open Sans"/>
              </a:rPr>
              <a:t>Học hỏi cách ứng xử</a:t>
            </a:r>
            <a:endParaRPr dirty="0">
              <a:solidFill>
                <a:srgbClr val="000000"/>
              </a:solidFill>
              <a:latin typeface="Open Sans"/>
              <a:ea typeface="Open Sans"/>
              <a:cs typeface="Open Sans"/>
              <a:sym typeface="Open Sans"/>
            </a:endParaRPr>
          </a:p>
        </p:txBody>
      </p:sp>
      <p:sp>
        <p:nvSpPr>
          <p:cNvPr id="1254" name="Google Shape;1254;p107"/>
          <p:cNvSpPr txBox="1"/>
          <p:nvPr/>
        </p:nvSpPr>
        <p:spPr>
          <a:xfrm>
            <a:off x="5470806" y="2093200"/>
            <a:ext cx="3420102" cy="41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rgbClr val="000000"/>
                </a:solidFill>
                <a:latin typeface="Open Sans"/>
                <a:ea typeface="Open Sans"/>
                <a:cs typeface="Open Sans"/>
                <a:sym typeface="Open Sans"/>
              </a:rPr>
              <a:t>Biết xử lý tình huống.</a:t>
            </a:r>
            <a:endParaRPr dirty="0">
              <a:solidFill>
                <a:srgbClr val="000000"/>
              </a:solidFill>
              <a:latin typeface="Open Sans"/>
              <a:ea typeface="Open Sans"/>
              <a:cs typeface="Open Sans"/>
              <a:sym typeface="Open Sans"/>
            </a:endParaRPr>
          </a:p>
        </p:txBody>
      </p:sp>
      <p:sp>
        <p:nvSpPr>
          <p:cNvPr id="1255" name="Google Shape;1255;p107"/>
          <p:cNvSpPr txBox="1"/>
          <p:nvPr/>
        </p:nvSpPr>
        <p:spPr>
          <a:xfrm>
            <a:off x="5470806" y="2788850"/>
            <a:ext cx="3420102" cy="41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latin typeface="Open Sans"/>
                <a:ea typeface="Open Sans"/>
                <a:cs typeface="Open Sans"/>
                <a:sym typeface="Open Sans"/>
              </a:rPr>
              <a:t>Làm việc nghiêm túc</a:t>
            </a:r>
            <a:r>
              <a:rPr lang="en" dirty="0">
                <a:solidFill>
                  <a:srgbClr val="000000"/>
                </a:solidFill>
                <a:latin typeface="Open Sans"/>
                <a:ea typeface="Open Sans"/>
                <a:cs typeface="Open Sans"/>
                <a:sym typeface="Open Sans"/>
              </a:rPr>
              <a:t> </a:t>
            </a:r>
            <a:endParaRPr dirty="0">
              <a:solidFill>
                <a:srgbClr val="000000"/>
              </a:solidFill>
              <a:latin typeface="Open Sans"/>
              <a:ea typeface="Open Sans"/>
              <a:cs typeface="Open Sans"/>
              <a:sym typeface="Open Sans"/>
            </a:endParaRPr>
          </a:p>
        </p:txBody>
      </p:sp>
      <p:sp>
        <p:nvSpPr>
          <p:cNvPr id="1256" name="Google Shape;1256;p107"/>
          <p:cNvSpPr txBox="1"/>
          <p:nvPr/>
        </p:nvSpPr>
        <p:spPr>
          <a:xfrm>
            <a:off x="5470806" y="3484500"/>
            <a:ext cx="3420102" cy="41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rgbClr val="000000"/>
                </a:solidFill>
                <a:latin typeface="Open Sans"/>
                <a:ea typeface="Open Sans"/>
                <a:cs typeface="Open Sans"/>
                <a:sym typeface="Open Sans"/>
              </a:rPr>
              <a:t>Có trách nhiệm trong công việc</a:t>
            </a:r>
            <a:endParaRPr dirty="0">
              <a:solidFill>
                <a:srgbClr val="000000"/>
              </a:solidFill>
              <a:latin typeface="Open Sans"/>
              <a:ea typeface="Open Sans"/>
              <a:cs typeface="Open Sans"/>
              <a:sym typeface="Open Sans"/>
            </a:endParaRPr>
          </a:p>
        </p:txBody>
      </p:sp>
      <p:sp>
        <p:nvSpPr>
          <p:cNvPr id="1257" name="Google Shape;1257;p107"/>
          <p:cNvSpPr txBox="1"/>
          <p:nvPr/>
        </p:nvSpPr>
        <p:spPr>
          <a:xfrm>
            <a:off x="5470805" y="4180150"/>
            <a:ext cx="3420102" cy="419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rgbClr val="000000"/>
                </a:solidFill>
                <a:latin typeface="Open Sans"/>
                <a:ea typeface="Open Sans"/>
                <a:cs typeface="Open Sans"/>
                <a:sym typeface="Open Sans"/>
              </a:rPr>
              <a:t>Nhận biết được khuyết điểm, điểm yếu</a:t>
            </a:r>
            <a:endParaRPr dirty="0">
              <a:solidFill>
                <a:srgbClr val="000000"/>
              </a:solidFill>
              <a:latin typeface="Open Sans"/>
              <a:ea typeface="Open Sans"/>
              <a:cs typeface="Open Sans"/>
              <a:sym typeface="Open Sans"/>
            </a:endParaRPr>
          </a:p>
        </p:txBody>
      </p:sp>
      <p:sp>
        <p:nvSpPr>
          <p:cNvPr id="1258" name="Google Shape;1258;p107"/>
          <p:cNvSpPr txBox="1"/>
          <p:nvPr/>
        </p:nvSpPr>
        <p:spPr>
          <a:xfrm>
            <a:off x="478086" y="1397550"/>
            <a:ext cx="551400" cy="419700"/>
          </a:xfrm>
          <a:prstGeom prst="rect">
            <a:avLst/>
          </a:prstGeom>
          <a:noFill/>
          <a:ln w="9525" cap="flat" cmpd="sng">
            <a:solidFill>
              <a:schemeClr val="dk2"/>
            </a:solidFill>
            <a:prstDash val="solid"/>
            <a:round/>
            <a:headEnd type="none" w="sm" len="sm"/>
            <a:tailEnd type="none" w="sm" len="sm"/>
          </a:ln>
        </p:spPr>
        <p:txBody>
          <a:bodyPr spcFirstLastPara="1" wrap="square" lIns="91425" tIns="64000"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Inconsolata"/>
                <a:ea typeface="Inconsolata"/>
                <a:cs typeface="Inconsolata"/>
                <a:sym typeface="Inconsolata"/>
              </a:rPr>
              <a:t>1</a:t>
            </a:r>
            <a:endParaRPr sz="1600" b="1">
              <a:solidFill>
                <a:schemeClr val="lt1"/>
              </a:solidFill>
              <a:latin typeface="Inconsolata"/>
              <a:ea typeface="Inconsolata"/>
              <a:cs typeface="Inconsolata"/>
              <a:sym typeface="Inconsolata"/>
            </a:endParaRPr>
          </a:p>
        </p:txBody>
      </p:sp>
      <p:sp>
        <p:nvSpPr>
          <p:cNvPr id="1259" name="Google Shape;1259;p107"/>
          <p:cNvSpPr txBox="1"/>
          <p:nvPr/>
        </p:nvSpPr>
        <p:spPr>
          <a:xfrm>
            <a:off x="478086" y="2093200"/>
            <a:ext cx="551400" cy="419700"/>
          </a:xfrm>
          <a:prstGeom prst="rect">
            <a:avLst/>
          </a:prstGeom>
          <a:noFill/>
          <a:ln w="9525" cap="flat" cmpd="sng">
            <a:solidFill>
              <a:schemeClr val="dk2"/>
            </a:solidFill>
            <a:prstDash val="solid"/>
            <a:round/>
            <a:headEnd type="none" w="sm" len="sm"/>
            <a:tailEnd type="none" w="sm" len="sm"/>
          </a:ln>
        </p:spPr>
        <p:txBody>
          <a:bodyPr spcFirstLastPara="1" wrap="square" lIns="91425" tIns="64000"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Inconsolata"/>
                <a:ea typeface="Inconsolata"/>
                <a:cs typeface="Inconsolata"/>
                <a:sym typeface="Inconsolata"/>
              </a:rPr>
              <a:t>2</a:t>
            </a:r>
            <a:endParaRPr sz="1600" b="1">
              <a:solidFill>
                <a:schemeClr val="lt1"/>
              </a:solidFill>
              <a:latin typeface="Inconsolata"/>
              <a:ea typeface="Inconsolata"/>
              <a:cs typeface="Inconsolata"/>
              <a:sym typeface="Inconsolata"/>
            </a:endParaRPr>
          </a:p>
        </p:txBody>
      </p:sp>
      <p:sp>
        <p:nvSpPr>
          <p:cNvPr id="1260" name="Google Shape;1260;p107"/>
          <p:cNvSpPr txBox="1"/>
          <p:nvPr/>
        </p:nvSpPr>
        <p:spPr>
          <a:xfrm>
            <a:off x="478086" y="2788850"/>
            <a:ext cx="551400" cy="419700"/>
          </a:xfrm>
          <a:prstGeom prst="rect">
            <a:avLst/>
          </a:prstGeom>
          <a:noFill/>
          <a:ln w="9525" cap="flat" cmpd="sng">
            <a:solidFill>
              <a:schemeClr val="dk2"/>
            </a:solidFill>
            <a:prstDash val="solid"/>
            <a:round/>
            <a:headEnd type="none" w="sm" len="sm"/>
            <a:tailEnd type="none" w="sm" len="sm"/>
          </a:ln>
        </p:spPr>
        <p:txBody>
          <a:bodyPr spcFirstLastPara="1" wrap="square" lIns="91425" tIns="64000"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Inconsolata"/>
                <a:ea typeface="Inconsolata"/>
                <a:cs typeface="Inconsolata"/>
                <a:sym typeface="Inconsolata"/>
              </a:rPr>
              <a:t>3</a:t>
            </a:r>
            <a:endParaRPr sz="1600" b="1">
              <a:solidFill>
                <a:schemeClr val="lt1"/>
              </a:solidFill>
              <a:latin typeface="Inconsolata"/>
              <a:ea typeface="Inconsolata"/>
              <a:cs typeface="Inconsolata"/>
              <a:sym typeface="Inconsolata"/>
            </a:endParaRPr>
          </a:p>
        </p:txBody>
      </p:sp>
      <p:sp>
        <p:nvSpPr>
          <p:cNvPr id="1261" name="Google Shape;1261;p107"/>
          <p:cNvSpPr txBox="1"/>
          <p:nvPr/>
        </p:nvSpPr>
        <p:spPr>
          <a:xfrm>
            <a:off x="478086" y="3484500"/>
            <a:ext cx="551400" cy="419700"/>
          </a:xfrm>
          <a:prstGeom prst="rect">
            <a:avLst/>
          </a:prstGeom>
          <a:noFill/>
          <a:ln w="9525" cap="flat" cmpd="sng">
            <a:solidFill>
              <a:schemeClr val="dk2"/>
            </a:solidFill>
            <a:prstDash val="solid"/>
            <a:round/>
            <a:headEnd type="none" w="sm" len="sm"/>
            <a:tailEnd type="none" w="sm" len="sm"/>
          </a:ln>
        </p:spPr>
        <p:txBody>
          <a:bodyPr spcFirstLastPara="1" wrap="square" lIns="91425" tIns="64000"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Inconsolata"/>
                <a:ea typeface="Inconsolata"/>
                <a:cs typeface="Inconsolata"/>
                <a:sym typeface="Inconsolata"/>
              </a:rPr>
              <a:t>4</a:t>
            </a:r>
            <a:endParaRPr sz="1600" b="1">
              <a:solidFill>
                <a:schemeClr val="lt1"/>
              </a:solidFill>
              <a:latin typeface="Inconsolata"/>
              <a:ea typeface="Inconsolata"/>
              <a:cs typeface="Inconsolata"/>
              <a:sym typeface="Inconsolata"/>
            </a:endParaRPr>
          </a:p>
        </p:txBody>
      </p:sp>
      <p:sp>
        <p:nvSpPr>
          <p:cNvPr id="1262" name="Google Shape;1262;p107"/>
          <p:cNvSpPr txBox="1"/>
          <p:nvPr/>
        </p:nvSpPr>
        <p:spPr>
          <a:xfrm>
            <a:off x="478086" y="4180150"/>
            <a:ext cx="551400" cy="419700"/>
          </a:xfrm>
          <a:prstGeom prst="rect">
            <a:avLst/>
          </a:prstGeom>
          <a:noFill/>
          <a:ln w="9525" cap="flat" cmpd="sng">
            <a:solidFill>
              <a:schemeClr val="dk2"/>
            </a:solidFill>
            <a:prstDash val="solid"/>
            <a:round/>
            <a:headEnd type="none" w="sm" len="sm"/>
            <a:tailEnd type="none" w="sm" len="sm"/>
          </a:ln>
        </p:spPr>
        <p:txBody>
          <a:bodyPr spcFirstLastPara="1" wrap="square" lIns="91425" tIns="64000"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Inconsolata"/>
                <a:ea typeface="Inconsolata"/>
                <a:cs typeface="Inconsolata"/>
                <a:sym typeface="Inconsolata"/>
              </a:rPr>
              <a:t>5</a:t>
            </a:r>
            <a:endParaRPr sz="1600" b="1">
              <a:solidFill>
                <a:schemeClr val="lt1"/>
              </a:solidFill>
              <a:latin typeface="Inconsolata"/>
              <a:ea typeface="Inconsolata"/>
              <a:cs typeface="Inconsolata"/>
              <a:sym typeface="Inconsolata"/>
            </a:endParaRPr>
          </a:p>
        </p:txBody>
      </p:sp>
      <p:sp>
        <p:nvSpPr>
          <p:cNvPr id="1263" name="Google Shape;1263;p107"/>
          <p:cNvSpPr txBox="1"/>
          <p:nvPr/>
        </p:nvSpPr>
        <p:spPr>
          <a:xfrm>
            <a:off x="4838927" y="1397550"/>
            <a:ext cx="631878" cy="419700"/>
          </a:xfrm>
          <a:prstGeom prst="rect">
            <a:avLst/>
          </a:prstGeom>
          <a:noFill/>
          <a:ln w="9525" cap="flat" cmpd="sng">
            <a:solidFill>
              <a:schemeClr val="dk2"/>
            </a:solidFill>
            <a:prstDash val="solid"/>
            <a:round/>
            <a:headEnd type="none" w="sm" len="sm"/>
            <a:tailEnd type="none" w="sm" len="sm"/>
          </a:ln>
        </p:spPr>
        <p:txBody>
          <a:bodyPr spcFirstLastPara="1" wrap="square" lIns="91425" tIns="64000"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Inconsolata"/>
                <a:ea typeface="Inconsolata"/>
                <a:cs typeface="Inconsolata"/>
                <a:sym typeface="Inconsolata"/>
              </a:rPr>
              <a:t>6</a:t>
            </a:r>
            <a:endParaRPr sz="1600" b="1">
              <a:solidFill>
                <a:schemeClr val="lt1"/>
              </a:solidFill>
              <a:latin typeface="Inconsolata"/>
              <a:ea typeface="Inconsolata"/>
              <a:cs typeface="Inconsolata"/>
              <a:sym typeface="Inconsolata"/>
            </a:endParaRPr>
          </a:p>
        </p:txBody>
      </p:sp>
      <p:sp>
        <p:nvSpPr>
          <p:cNvPr id="1264" name="Google Shape;1264;p107"/>
          <p:cNvSpPr txBox="1"/>
          <p:nvPr/>
        </p:nvSpPr>
        <p:spPr>
          <a:xfrm>
            <a:off x="4838927" y="2093200"/>
            <a:ext cx="631878" cy="419700"/>
          </a:xfrm>
          <a:prstGeom prst="rect">
            <a:avLst/>
          </a:prstGeom>
          <a:noFill/>
          <a:ln w="9525" cap="flat" cmpd="sng">
            <a:solidFill>
              <a:schemeClr val="dk2"/>
            </a:solidFill>
            <a:prstDash val="solid"/>
            <a:round/>
            <a:headEnd type="none" w="sm" len="sm"/>
            <a:tailEnd type="none" w="sm" len="sm"/>
          </a:ln>
        </p:spPr>
        <p:txBody>
          <a:bodyPr spcFirstLastPara="1" wrap="square" lIns="91425" tIns="64000"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Inconsolata"/>
                <a:ea typeface="Inconsolata"/>
                <a:cs typeface="Inconsolata"/>
                <a:sym typeface="Inconsolata"/>
              </a:rPr>
              <a:t>7</a:t>
            </a:r>
            <a:endParaRPr sz="1600" b="1">
              <a:solidFill>
                <a:schemeClr val="lt1"/>
              </a:solidFill>
              <a:latin typeface="Inconsolata"/>
              <a:ea typeface="Inconsolata"/>
              <a:cs typeface="Inconsolata"/>
              <a:sym typeface="Inconsolata"/>
            </a:endParaRPr>
          </a:p>
        </p:txBody>
      </p:sp>
      <p:sp>
        <p:nvSpPr>
          <p:cNvPr id="1265" name="Google Shape;1265;p107"/>
          <p:cNvSpPr txBox="1"/>
          <p:nvPr/>
        </p:nvSpPr>
        <p:spPr>
          <a:xfrm>
            <a:off x="4838927" y="2788850"/>
            <a:ext cx="631878" cy="419700"/>
          </a:xfrm>
          <a:prstGeom prst="rect">
            <a:avLst/>
          </a:prstGeom>
          <a:noFill/>
          <a:ln w="9525" cap="flat" cmpd="sng">
            <a:solidFill>
              <a:schemeClr val="dk2"/>
            </a:solidFill>
            <a:prstDash val="solid"/>
            <a:round/>
            <a:headEnd type="none" w="sm" len="sm"/>
            <a:tailEnd type="none" w="sm" len="sm"/>
          </a:ln>
        </p:spPr>
        <p:txBody>
          <a:bodyPr spcFirstLastPara="1" wrap="square" lIns="91425" tIns="64000"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Inconsolata"/>
                <a:ea typeface="Inconsolata"/>
                <a:cs typeface="Inconsolata"/>
                <a:sym typeface="Inconsolata"/>
              </a:rPr>
              <a:t>8</a:t>
            </a:r>
            <a:endParaRPr sz="1600" b="1">
              <a:solidFill>
                <a:schemeClr val="lt1"/>
              </a:solidFill>
              <a:latin typeface="Inconsolata"/>
              <a:ea typeface="Inconsolata"/>
              <a:cs typeface="Inconsolata"/>
              <a:sym typeface="Inconsolata"/>
            </a:endParaRPr>
          </a:p>
        </p:txBody>
      </p:sp>
      <p:sp>
        <p:nvSpPr>
          <p:cNvPr id="1266" name="Google Shape;1266;p107"/>
          <p:cNvSpPr txBox="1"/>
          <p:nvPr/>
        </p:nvSpPr>
        <p:spPr>
          <a:xfrm>
            <a:off x="4838927" y="3484500"/>
            <a:ext cx="631878" cy="419700"/>
          </a:xfrm>
          <a:prstGeom prst="rect">
            <a:avLst/>
          </a:prstGeom>
          <a:noFill/>
          <a:ln w="9525" cap="flat" cmpd="sng">
            <a:solidFill>
              <a:schemeClr val="dk2"/>
            </a:solidFill>
            <a:prstDash val="solid"/>
            <a:round/>
            <a:headEnd type="none" w="sm" len="sm"/>
            <a:tailEnd type="none" w="sm" len="sm"/>
          </a:ln>
        </p:spPr>
        <p:txBody>
          <a:bodyPr spcFirstLastPara="1" wrap="square" lIns="91425" tIns="64000"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Inconsolata"/>
                <a:ea typeface="Inconsolata"/>
                <a:cs typeface="Inconsolata"/>
                <a:sym typeface="Inconsolata"/>
              </a:rPr>
              <a:t>9</a:t>
            </a:r>
            <a:endParaRPr sz="1600" b="1">
              <a:solidFill>
                <a:schemeClr val="lt1"/>
              </a:solidFill>
              <a:latin typeface="Inconsolata"/>
              <a:ea typeface="Inconsolata"/>
              <a:cs typeface="Inconsolata"/>
              <a:sym typeface="Inconsolata"/>
            </a:endParaRPr>
          </a:p>
        </p:txBody>
      </p:sp>
      <p:sp>
        <p:nvSpPr>
          <p:cNvPr id="1267" name="Google Shape;1267;p107"/>
          <p:cNvSpPr txBox="1"/>
          <p:nvPr/>
        </p:nvSpPr>
        <p:spPr>
          <a:xfrm>
            <a:off x="4838927" y="4180150"/>
            <a:ext cx="631878" cy="419700"/>
          </a:xfrm>
          <a:prstGeom prst="rect">
            <a:avLst/>
          </a:prstGeom>
          <a:noFill/>
          <a:ln w="9525" cap="flat" cmpd="sng">
            <a:solidFill>
              <a:schemeClr val="dk2"/>
            </a:solidFill>
            <a:prstDash val="solid"/>
            <a:round/>
            <a:headEnd type="none" w="sm" len="sm"/>
            <a:tailEnd type="none" w="sm" len="sm"/>
          </a:ln>
        </p:spPr>
        <p:txBody>
          <a:bodyPr spcFirstLastPara="1" wrap="square" lIns="91425" tIns="64000" rIns="91425" bIns="91425" anchor="t" anchorCtr="0">
            <a:noAutofit/>
          </a:bodyPr>
          <a:lstStyle/>
          <a:p>
            <a:pPr marL="0" lvl="0" indent="0" algn="ctr" rtl="0">
              <a:lnSpc>
                <a:spcPct val="115000"/>
              </a:lnSpc>
              <a:spcBef>
                <a:spcPts val="0"/>
              </a:spcBef>
              <a:spcAft>
                <a:spcPts val="1600"/>
              </a:spcAft>
              <a:buNone/>
            </a:pPr>
            <a:r>
              <a:rPr lang="en" sz="1600" b="1">
                <a:solidFill>
                  <a:schemeClr val="lt1"/>
                </a:solidFill>
                <a:latin typeface="Inconsolata"/>
                <a:ea typeface="Inconsolata"/>
                <a:cs typeface="Inconsolata"/>
                <a:sym typeface="Inconsolata"/>
              </a:rPr>
              <a:t>10</a:t>
            </a:r>
            <a:endParaRPr sz="1600" b="1">
              <a:solidFill>
                <a:schemeClr val="lt1"/>
              </a:solidFill>
              <a:latin typeface="Inconsolata"/>
              <a:ea typeface="Inconsolata"/>
              <a:cs typeface="Inconsolata"/>
              <a:sym typeface="Inconsolat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54"/>
        <p:cNvGrpSpPr/>
        <p:nvPr/>
      </p:nvGrpSpPr>
      <p:grpSpPr>
        <a:xfrm>
          <a:off x="0" y="0"/>
          <a:ext cx="0" cy="0"/>
          <a:chOff x="0" y="0"/>
          <a:chExt cx="0" cy="0"/>
        </a:xfrm>
      </p:grpSpPr>
      <p:cxnSp>
        <p:nvCxnSpPr>
          <p:cNvPr id="955" name="Google Shape;955;p96"/>
          <p:cNvCxnSpPr/>
          <p:nvPr/>
        </p:nvCxnSpPr>
        <p:spPr>
          <a:xfrm>
            <a:off x="713225" y="4099372"/>
            <a:ext cx="7731000" cy="0"/>
          </a:xfrm>
          <a:prstGeom prst="straightConnector1">
            <a:avLst/>
          </a:prstGeom>
          <a:noFill/>
          <a:ln w="9525" cap="flat" cmpd="sng">
            <a:solidFill>
              <a:srgbClr val="5F5F5F"/>
            </a:solidFill>
            <a:prstDash val="solid"/>
            <a:round/>
            <a:headEnd type="none" w="med" len="med"/>
            <a:tailEnd type="none" w="med" len="med"/>
          </a:ln>
        </p:spPr>
      </p:cxnSp>
      <p:sp>
        <p:nvSpPr>
          <p:cNvPr id="961" name="Google Shape;961;p96"/>
          <p:cNvSpPr txBox="1"/>
          <p:nvPr/>
        </p:nvSpPr>
        <p:spPr>
          <a:xfrm>
            <a:off x="990600" y="256175"/>
            <a:ext cx="1154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212121"/>
                </a:solidFill>
                <a:latin typeface="Open Sans"/>
                <a:ea typeface="Open Sans"/>
                <a:cs typeface="Open Sans"/>
                <a:sym typeface="Open Sans"/>
              </a:rPr>
              <a:t>2023</a:t>
            </a:r>
            <a:endParaRPr dirty="0">
              <a:solidFill>
                <a:srgbClr val="212121"/>
              </a:solidFill>
              <a:latin typeface="Open Sans"/>
              <a:ea typeface="Open Sans"/>
              <a:cs typeface="Open Sans"/>
              <a:sym typeface="Open Sans"/>
            </a:endParaRPr>
          </a:p>
        </p:txBody>
      </p:sp>
      <p:cxnSp>
        <p:nvCxnSpPr>
          <p:cNvPr id="962" name="Google Shape;962;p96"/>
          <p:cNvCxnSpPr/>
          <p:nvPr/>
        </p:nvCxnSpPr>
        <p:spPr>
          <a:xfrm rot="10800000">
            <a:off x="0" y="430025"/>
            <a:ext cx="969600" cy="0"/>
          </a:xfrm>
          <a:prstGeom prst="straightConnector1">
            <a:avLst/>
          </a:prstGeom>
          <a:noFill/>
          <a:ln w="9525" cap="flat" cmpd="sng">
            <a:solidFill>
              <a:schemeClr val="dk1"/>
            </a:solidFill>
            <a:prstDash val="solid"/>
            <a:round/>
            <a:headEnd type="none" w="med" len="med"/>
            <a:tailEnd type="none" w="med" len="med"/>
          </a:ln>
        </p:spPr>
      </p:cxnSp>
      <p:sp>
        <p:nvSpPr>
          <p:cNvPr id="7" name="Google Shape;1324;p112">
            <a:extLst>
              <a:ext uri="{FF2B5EF4-FFF2-40B4-BE49-F238E27FC236}">
                <a16:creationId xmlns:a16="http://schemas.microsoft.com/office/drawing/2014/main" id="{A887F0AF-9945-292A-7EED-DFA49BFB1BE8}"/>
              </a:ext>
            </a:extLst>
          </p:cNvPr>
          <p:cNvSpPr txBox="1">
            <a:spLocks noGrp="1"/>
          </p:cNvSpPr>
          <p:nvPr>
            <p:ph type="title"/>
          </p:nvPr>
        </p:nvSpPr>
        <p:spPr>
          <a:xfrm>
            <a:off x="633712" y="673459"/>
            <a:ext cx="7731000" cy="34259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CẢM ƠN THẦY, CÔ VÀ CÔNG TY </a:t>
            </a:r>
            <a:br>
              <a:rPr lang="en" sz="4400" dirty="0"/>
            </a:br>
            <a:r>
              <a:rPr lang="en" sz="4400" dirty="0"/>
              <a:t>ĐÃ TẠO ĐIỀU KIỆN ĐỂ EM CÓ THỂ HOÀN THÀNH TỐT QUÁ TRÌNH THỰC TẬP</a:t>
            </a:r>
            <a:endParaRPr sz="4400" dirty="0"/>
          </a:p>
        </p:txBody>
      </p:sp>
      <p:cxnSp>
        <p:nvCxnSpPr>
          <p:cNvPr id="8" name="Google Shape;1327;p112">
            <a:extLst>
              <a:ext uri="{FF2B5EF4-FFF2-40B4-BE49-F238E27FC236}">
                <a16:creationId xmlns:a16="http://schemas.microsoft.com/office/drawing/2014/main" id="{BF7C32BC-7015-4894-F345-9364FA72C4F6}"/>
              </a:ext>
            </a:extLst>
          </p:cNvPr>
          <p:cNvCxnSpPr>
            <a:cxnSpLocks/>
          </p:cNvCxnSpPr>
          <p:nvPr/>
        </p:nvCxnSpPr>
        <p:spPr>
          <a:xfrm>
            <a:off x="633712" y="1522104"/>
            <a:ext cx="7428911" cy="0"/>
          </a:xfrm>
          <a:prstGeom prst="straightConnector1">
            <a:avLst/>
          </a:prstGeom>
          <a:noFill/>
          <a:ln w="9525" cap="flat" cmpd="sng">
            <a:solidFill>
              <a:srgbClr val="5F5F5F"/>
            </a:solidFill>
            <a:prstDash val="solid"/>
            <a:round/>
            <a:headEnd type="none" w="med" len="med"/>
            <a:tailEnd type="none" w="med" len="med"/>
          </a:ln>
        </p:spPr>
      </p:cxnSp>
    </p:spTree>
    <p:extLst>
      <p:ext uri="{BB962C8B-B14F-4D97-AF65-F5344CB8AC3E}">
        <p14:creationId xmlns:p14="http://schemas.microsoft.com/office/powerpoint/2010/main" val="1578046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7"/>
        <p:cNvGrpSpPr/>
        <p:nvPr/>
      </p:nvGrpSpPr>
      <p:grpSpPr>
        <a:xfrm>
          <a:off x="0" y="0"/>
          <a:ext cx="0" cy="0"/>
          <a:chOff x="0" y="0"/>
          <a:chExt cx="0" cy="0"/>
        </a:xfrm>
      </p:grpSpPr>
      <p:pic>
        <p:nvPicPr>
          <p:cNvPr id="3076" name="Picture 4" descr="What is full stack development ? - GeeksforGeeks">
            <a:extLst>
              <a:ext uri="{FF2B5EF4-FFF2-40B4-BE49-F238E27FC236}">
                <a16:creationId xmlns:a16="http://schemas.microsoft.com/office/drawing/2014/main" id="{9F50D5AC-2AF2-8BD1-E166-8E267CA73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146525" cy="5143500"/>
          </a:xfrm>
          <a:prstGeom prst="rect">
            <a:avLst/>
          </a:prstGeom>
          <a:noFill/>
          <a:extLst>
            <a:ext uri="{909E8E84-426E-40DD-AFC4-6F175D3DCCD1}">
              <a14:hiddenFill xmlns:a14="http://schemas.microsoft.com/office/drawing/2010/main">
                <a:solidFill>
                  <a:srgbClr val="FFFFFF"/>
                </a:solidFill>
              </a14:hiddenFill>
            </a:ext>
          </a:extLst>
        </p:spPr>
      </p:pic>
      <p:sp>
        <p:nvSpPr>
          <p:cNvPr id="398" name="Google Shape;398;p65"/>
          <p:cNvSpPr txBox="1">
            <a:spLocks noGrp="1"/>
          </p:cNvSpPr>
          <p:nvPr>
            <p:ph type="title"/>
          </p:nvPr>
        </p:nvSpPr>
        <p:spPr>
          <a:xfrm>
            <a:off x="4146525" y="1597547"/>
            <a:ext cx="4158300" cy="14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Kiến thức &amp; Lý thuyết</a:t>
            </a:r>
            <a:endParaRPr dirty="0"/>
          </a:p>
        </p:txBody>
      </p:sp>
      <p:sp>
        <p:nvSpPr>
          <p:cNvPr id="399" name="Google Shape;399;p65"/>
          <p:cNvSpPr txBox="1">
            <a:spLocks noGrp="1"/>
          </p:cNvSpPr>
          <p:nvPr>
            <p:ph type="title" idx="2"/>
          </p:nvPr>
        </p:nvSpPr>
        <p:spPr>
          <a:xfrm>
            <a:off x="4146526" y="137225"/>
            <a:ext cx="2379300" cy="1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401" name="Google Shape;401;p65"/>
          <p:cNvCxnSpPr/>
          <p:nvPr/>
        </p:nvCxnSpPr>
        <p:spPr>
          <a:xfrm>
            <a:off x="713225" y="4099372"/>
            <a:ext cx="7731000" cy="0"/>
          </a:xfrm>
          <a:prstGeom prst="straightConnector1">
            <a:avLst/>
          </a:prstGeom>
          <a:noFill/>
          <a:ln w="9525" cap="flat" cmpd="sng">
            <a:solidFill>
              <a:schemeClr val="accent2"/>
            </a:solidFill>
            <a:prstDash val="solid"/>
            <a:round/>
            <a:headEnd type="none" w="med" len="med"/>
            <a:tailEnd type="none" w="med" len="med"/>
          </a:ln>
        </p:spPr>
      </p:cxnSp>
      <p:sp>
        <p:nvSpPr>
          <p:cNvPr id="403" name="Google Shape;403;p65"/>
          <p:cNvSpPr txBox="1"/>
          <p:nvPr/>
        </p:nvSpPr>
        <p:spPr>
          <a:xfrm>
            <a:off x="7553739" y="256175"/>
            <a:ext cx="638735"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Open Sans"/>
                <a:ea typeface="Open Sans"/>
                <a:cs typeface="Open Sans"/>
                <a:sym typeface="Open Sans"/>
              </a:rPr>
              <a:t>2023</a:t>
            </a:r>
            <a:endParaRPr dirty="0">
              <a:solidFill>
                <a:schemeClr val="dk1"/>
              </a:solidFill>
              <a:latin typeface="Open Sans"/>
              <a:ea typeface="Open Sans"/>
              <a:cs typeface="Open Sans"/>
              <a:sym typeface="Open Sans"/>
            </a:endParaRPr>
          </a:p>
        </p:txBody>
      </p:sp>
      <p:cxnSp>
        <p:nvCxnSpPr>
          <p:cNvPr id="404" name="Google Shape;404;p65"/>
          <p:cNvCxnSpPr>
            <a:cxnSpLocks/>
            <a:stCxn id="403" idx="3"/>
          </p:cNvCxnSpPr>
          <p:nvPr/>
        </p:nvCxnSpPr>
        <p:spPr>
          <a:xfrm>
            <a:off x="8192474" y="430025"/>
            <a:ext cx="969601"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8"/>
        <p:cNvGrpSpPr/>
        <p:nvPr/>
      </p:nvGrpSpPr>
      <p:grpSpPr>
        <a:xfrm>
          <a:off x="0" y="0"/>
          <a:ext cx="0" cy="0"/>
          <a:chOff x="0" y="0"/>
          <a:chExt cx="0" cy="0"/>
        </a:xfrm>
      </p:grpSpPr>
      <p:sp>
        <p:nvSpPr>
          <p:cNvPr id="409" name="Google Shape;409;p66"/>
          <p:cNvSpPr txBox="1">
            <a:spLocks noGrp="1"/>
          </p:cNvSpPr>
          <p:nvPr>
            <p:ph type="title"/>
          </p:nvPr>
        </p:nvSpPr>
        <p:spPr>
          <a:xfrm>
            <a:off x="2007050" y="1888800"/>
            <a:ext cx="5902510" cy="13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Kiến thức &amp; Lý thuyết</a:t>
            </a:r>
            <a:endParaRPr dirty="0"/>
          </a:p>
        </p:txBody>
      </p:sp>
      <p:sp>
        <p:nvSpPr>
          <p:cNvPr id="410" name="Google Shape;410;p66"/>
          <p:cNvSpPr txBox="1">
            <a:spLocks noGrp="1"/>
          </p:cNvSpPr>
          <p:nvPr>
            <p:ph type="subTitle" idx="1"/>
          </p:nvPr>
        </p:nvSpPr>
        <p:spPr>
          <a:xfrm>
            <a:off x="2007050" y="2862592"/>
            <a:ext cx="6321610" cy="1365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Ôn tập JavaScipt</a:t>
            </a:r>
          </a:p>
          <a:p>
            <a:pPr marL="0" lvl="0" indent="0" algn="l" rtl="0">
              <a:spcBef>
                <a:spcPts val="0"/>
              </a:spcBef>
              <a:spcAft>
                <a:spcPts val="1200"/>
              </a:spcAft>
              <a:buNone/>
            </a:pPr>
            <a:r>
              <a:rPr lang="en" dirty="0"/>
              <a:t>Tìm hiểu cơ bản TypeScipt</a:t>
            </a:r>
          </a:p>
          <a:p>
            <a:pPr marL="0" lvl="0" indent="0" algn="l" rtl="0">
              <a:spcBef>
                <a:spcPts val="0"/>
              </a:spcBef>
              <a:spcAft>
                <a:spcPts val="1200"/>
              </a:spcAft>
              <a:buNone/>
            </a:pPr>
            <a:r>
              <a:rPr lang="en" dirty="0"/>
              <a:t>Tìm hiểu ReactJS</a:t>
            </a:r>
          </a:p>
          <a:p>
            <a:pPr marL="0" lvl="0" indent="0" algn="l" rtl="0">
              <a:spcBef>
                <a:spcPts val="0"/>
              </a:spcBef>
              <a:spcAft>
                <a:spcPts val="1200"/>
              </a:spcAft>
              <a:buNone/>
            </a:pPr>
            <a:r>
              <a:rPr lang="en" dirty="0"/>
              <a:t>Tìm hiểu về Web API – Net5, tìm hiểu Entity Framework Core</a:t>
            </a:r>
            <a:endParaRPr dirty="0"/>
          </a:p>
        </p:txBody>
      </p:sp>
      <p:cxnSp>
        <p:nvCxnSpPr>
          <p:cNvPr id="411" name="Google Shape;411;p66"/>
          <p:cNvCxnSpPr/>
          <p:nvPr/>
        </p:nvCxnSpPr>
        <p:spPr>
          <a:xfrm>
            <a:off x="2065475" y="2803267"/>
            <a:ext cx="7073100" cy="0"/>
          </a:xfrm>
          <a:prstGeom prst="straightConnector1">
            <a:avLst/>
          </a:prstGeom>
          <a:noFill/>
          <a:ln w="9525" cap="flat" cmpd="sng">
            <a:solidFill>
              <a:schemeClr val="accent2"/>
            </a:solidFill>
            <a:prstDash val="solid"/>
            <a:round/>
            <a:headEnd type="none" w="med" len="med"/>
            <a:tailEnd type="none" w="med" len="med"/>
          </a:ln>
        </p:spPr>
      </p:cxnSp>
      <p:sp>
        <p:nvSpPr>
          <p:cNvPr id="412" name="Google Shape;412;p66"/>
          <p:cNvSpPr txBox="1"/>
          <p:nvPr/>
        </p:nvSpPr>
        <p:spPr>
          <a:xfrm>
            <a:off x="7535636" y="256175"/>
            <a:ext cx="656839"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Open Sans"/>
                <a:ea typeface="Open Sans"/>
                <a:cs typeface="Open Sans"/>
                <a:sym typeface="Open Sans"/>
              </a:rPr>
              <a:t>2023</a:t>
            </a:r>
            <a:endParaRPr dirty="0">
              <a:solidFill>
                <a:schemeClr val="dk1"/>
              </a:solidFill>
              <a:latin typeface="Open Sans"/>
              <a:ea typeface="Open Sans"/>
              <a:cs typeface="Open Sans"/>
              <a:sym typeface="Open Sans"/>
            </a:endParaRPr>
          </a:p>
        </p:txBody>
      </p:sp>
      <p:cxnSp>
        <p:nvCxnSpPr>
          <p:cNvPr id="413" name="Google Shape;413;p66"/>
          <p:cNvCxnSpPr>
            <a:cxnSpLocks/>
            <a:stCxn id="412" idx="3"/>
          </p:cNvCxnSpPr>
          <p:nvPr/>
        </p:nvCxnSpPr>
        <p:spPr>
          <a:xfrm>
            <a:off x="8192475" y="430025"/>
            <a:ext cx="9696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9"/>
          <p:cNvSpPr txBox="1">
            <a:spLocks noGrp="1"/>
          </p:cNvSpPr>
          <p:nvPr>
            <p:ph type="ctrTitle"/>
          </p:nvPr>
        </p:nvSpPr>
        <p:spPr>
          <a:xfrm>
            <a:off x="708613" y="341525"/>
            <a:ext cx="77268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KIẾN THỨC &amp; LÝ THUYẾT</a:t>
            </a:r>
            <a:endParaRPr dirty="0"/>
          </a:p>
        </p:txBody>
      </p:sp>
      <p:graphicFrame>
        <p:nvGraphicFramePr>
          <p:cNvPr id="464" name="Google Shape;464;p69"/>
          <p:cNvGraphicFramePr/>
          <p:nvPr>
            <p:extLst>
              <p:ext uri="{D42A27DB-BD31-4B8C-83A1-F6EECF244321}">
                <p14:modId xmlns:p14="http://schemas.microsoft.com/office/powerpoint/2010/main" val="1288514465"/>
              </p:ext>
            </p:extLst>
          </p:nvPr>
        </p:nvGraphicFramePr>
        <p:xfrm>
          <a:off x="732000" y="1206200"/>
          <a:ext cx="7680000" cy="3405195"/>
        </p:xfrm>
        <a:graphic>
          <a:graphicData uri="http://schemas.openxmlformats.org/drawingml/2006/table">
            <a:tbl>
              <a:tblPr>
                <a:noFill/>
                <a:tableStyleId>{CF968675-6C26-4F67-8A24-80AE7EC1F346}</a:tableStyleId>
              </a:tblPr>
              <a:tblGrid>
                <a:gridCol w="1536000">
                  <a:extLst>
                    <a:ext uri="{9D8B030D-6E8A-4147-A177-3AD203B41FA5}">
                      <a16:colId xmlns:a16="http://schemas.microsoft.com/office/drawing/2014/main" val="20000"/>
                    </a:ext>
                  </a:extLst>
                </a:gridCol>
                <a:gridCol w="1536000">
                  <a:extLst>
                    <a:ext uri="{9D8B030D-6E8A-4147-A177-3AD203B41FA5}">
                      <a16:colId xmlns:a16="http://schemas.microsoft.com/office/drawing/2014/main" val="20001"/>
                    </a:ext>
                  </a:extLst>
                </a:gridCol>
                <a:gridCol w="1536000">
                  <a:extLst>
                    <a:ext uri="{9D8B030D-6E8A-4147-A177-3AD203B41FA5}">
                      <a16:colId xmlns:a16="http://schemas.microsoft.com/office/drawing/2014/main" val="20002"/>
                    </a:ext>
                  </a:extLst>
                </a:gridCol>
                <a:gridCol w="1536000">
                  <a:extLst>
                    <a:ext uri="{9D8B030D-6E8A-4147-A177-3AD203B41FA5}">
                      <a16:colId xmlns:a16="http://schemas.microsoft.com/office/drawing/2014/main" val="20003"/>
                    </a:ext>
                  </a:extLst>
                </a:gridCol>
                <a:gridCol w="1536000">
                  <a:extLst>
                    <a:ext uri="{9D8B030D-6E8A-4147-A177-3AD203B41FA5}">
                      <a16:colId xmlns:a16="http://schemas.microsoft.com/office/drawing/2014/main" val="20004"/>
                    </a:ext>
                  </a:extLst>
                </a:gridCol>
              </a:tblGrid>
              <a:tr h="458850">
                <a:tc>
                  <a:txBody>
                    <a:bodyPr/>
                    <a:lstStyle/>
                    <a:p>
                      <a:pPr marL="0" lvl="0" indent="0" algn="ctr" rtl="0">
                        <a:spcBef>
                          <a:spcPts val="0"/>
                        </a:spcBef>
                        <a:spcAft>
                          <a:spcPts val="0"/>
                        </a:spcAft>
                        <a:buNone/>
                      </a:pPr>
                      <a:endParaRPr sz="1600" b="1" dirty="0">
                        <a:solidFill>
                          <a:schemeClr val="dk1"/>
                        </a:solidFill>
                        <a:latin typeface="Inconsolata"/>
                        <a:ea typeface="Inconsolata"/>
                        <a:cs typeface="Inconsolata"/>
                        <a:sym typeface="Inconso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gridSpan="4">
                  <a:txBody>
                    <a:bodyPr/>
                    <a:lstStyle/>
                    <a:p>
                      <a:pPr marL="0" lvl="0" indent="0" algn="ctr" rtl="0">
                        <a:spcBef>
                          <a:spcPts val="0"/>
                        </a:spcBef>
                        <a:spcAft>
                          <a:spcPts val="0"/>
                        </a:spcAft>
                        <a:buNone/>
                      </a:pPr>
                      <a:r>
                        <a:rPr lang="en" sz="1600" b="1" dirty="0">
                          <a:solidFill>
                            <a:schemeClr val="dk1"/>
                          </a:solidFill>
                          <a:latin typeface="Inconsolata"/>
                          <a:ea typeface="Inconsolata"/>
                          <a:cs typeface="Inconsolata"/>
                          <a:sym typeface="Inconsolata"/>
                        </a:rPr>
                        <a:t>Kiến thức &amp; Lý thuyết đã học</a:t>
                      </a:r>
                      <a:endParaRPr sz="1600" b="1" dirty="0">
                        <a:solidFill>
                          <a:schemeClr val="dk1"/>
                        </a:solidFill>
                        <a:latin typeface="Inconsolata"/>
                        <a:ea typeface="Inconsolata"/>
                        <a:cs typeface="Inconsolata"/>
                        <a:sym typeface="Inconso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55475">
                <a:tc>
                  <a:txBody>
                    <a:bodyPr/>
                    <a:lstStyle/>
                    <a:p>
                      <a:pPr marL="0" lvl="0" indent="0" algn="ctr" rtl="0">
                        <a:spcBef>
                          <a:spcPts val="0"/>
                        </a:spcBef>
                        <a:spcAft>
                          <a:spcPts val="0"/>
                        </a:spcAft>
                        <a:buNone/>
                      </a:pPr>
                      <a:r>
                        <a:rPr lang="en" sz="1600" b="1" dirty="0">
                          <a:solidFill>
                            <a:schemeClr val="dk1"/>
                          </a:solidFill>
                          <a:latin typeface="Inconsolata"/>
                          <a:ea typeface="Inconsolata"/>
                          <a:cs typeface="Inconsolata"/>
                          <a:sym typeface="Inconsolata"/>
                        </a:rPr>
                        <a:t>JavaScipt</a:t>
                      </a:r>
                      <a:endParaRPr sz="1600" b="1" dirty="0">
                        <a:solidFill>
                          <a:schemeClr val="dk1"/>
                        </a:solidFill>
                        <a:latin typeface="Inconsolata"/>
                        <a:ea typeface="Inconsolata"/>
                        <a:cs typeface="Inconsolata"/>
                        <a:sym typeface="Inconsolata"/>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2"/>
                      </a:solidFill>
                      <a:prstDash val="solid"/>
                      <a:round/>
                      <a:headEnd type="none" w="sm" len="sm"/>
                      <a:tailEnd type="none" w="sm" len="sm"/>
                    </a:lnB>
                  </a:tcPr>
                </a:tc>
                <a:tc gridSpan="4">
                  <a:txBody>
                    <a:bodyPr/>
                    <a:lstStyle/>
                    <a:p>
                      <a:pPr marL="0" lvl="0" indent="0" algn="ctr" rtl="0">
                        <a:spcBef>
                          <a:spcPts val="0"/>
                        </a:spcBef>
                        <a:spcAft>
                          <a:spcPts val="0"/>
                        </a:spcAft>
                        <a:buNone/>
                      </a:pPr>
                      <a:r>
                        <a:rPr lang="en-US" dirty="0" err="1">
                          <a:solidFill>
                            <a:schemeClr val="dk1"/>
                          </a:solidFill>
                          <a:latin typeface="Open Sans"/>
                          <a:ea typeface="Open Sans"/>
                          <a:cs typeface="Open Sans"/>
                          <a:sym typeface="Open Sans"/>
                        </a:rPr>
                        <a:t>Ôn</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tập</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kiến</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thức</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đã</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học</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toán</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tử,biến</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hàm</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cấu</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trúc</a:t>
                      </a:r>
                      <a:r>
                        <a:rPr lang="en-US" dirty="0">
                          <a:solidFill>
                            <a:schemeClr val="dk1"/>
                          </a:solidFill>
                          <a:latin typeface="Open Sans"/>
                          <a:ea typeface="Open Sans"/>
                          <a:cs typeface="Open Sans"/>
                          <a:sym typeface="Open Sans"/>
                        </a:rPr>
                        <a:t>, object</a:t>
                      </a: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2"/>
                      </a:solidFill>
                      <a:prstDash val="solid"/>
                      <a:round/>
                      <a:headEnd type="none" w="sm" len="sm"/>
                      <a:tailEnd type="none" w="sm" len="sm"/>
                    </a:lnB>
                  </a:tcPr>
                </a:tc>
                <a:tc hMerge="1">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F2 - Insert</a:t>
                      </a:r>
                      <a:endParaRPr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 dirty="0">
                          <a:solidFill>
                            <a:schemeClr val="dk1"/>
                          </a:solidFill>
                          <a:latin typeface="Open Sans"/>
                          <a:ea typeface="Open Sans"/>
                          <a:cs typeface="Open Sans"/>
                          <a:sym typeface="Open Sans"/>
                        </a:rPr>
                        <a:t>your own text</a:t>
                      </a:r>
                      <a:endParaRPr sz="1200"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2"/>
                      </a:solidFill>
                      <a:prstDash val="solid"/>
                      <a:round/>
                      <a:headEnd type="none" w="sm" len="sm"/>
                      <a:tailEnd type="none" w="sm" len="sm"/>
                    </a:lnB>
                  </a:tcPr>
                </a:tc>
                <a:tc hMerge="1">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F3 - Insert</a:t>
                      </a:r>
                      <a:endParaRPr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 dirty="0">
                          <a:solidFill>
                            <a:schemeClr val="dk1"/>
                          </a:solidFill>
                          <a:latin typeface="Open Sans"/>
                          <a:ea typeface="Open Sans"/>
                          <a:cs typeface="Open Sans"/>
                          <a:sym typeface="Open Sans"/>
                        </a:rPr>
                        <a:t>your own text</a:t>
                      </a:r>
                      <a:endParaRPr sz="1200"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2"/>
                      </a:solidFill>
                      <a:prstDash val="solid"/>
                      <a:round/>
                      <a:headEnd type="none" w="sm" len="sm"/>
                      <a:tailEnd type="none" w="sm" len="sm"/>
                    </a:lnB>
                  </a:tcPr>
                </a:tc>
                <a:tc hMerge="1">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F4 - Insert</a:t>
                      </a:r>
                      <a:endParaRPr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 dirty="0">
                          <a:solidFill>
                            <a:schemeClr val="dk1"/>
                          </a:solidFill>
                          <a:latin typeface="Open Sans"/>
                          <a:ea typeface="Open Sans"/>
                          <a:cs typeface="Open Sans"/>
                          <a:sym typeface="Open Sans"/>
                        </a:rPr>
                        <a:t>your own text</a:t>
                      </a:r>
                      <a:endParaRPr sz="1200"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655475">
                <a:tc>
                  <a:txBody>
                    <a:bodyPr/>
                    <a:lstStyle/>
                    <a:p>
                      <a:pPr marL="0" lvl="0" indent="0" algn="ctr" rtl="0">
                        <a:spcBef>
                          <a:spcPts val="0"/>
                        </a:spcBef>
                        <a:spcAft>
                          <a:spcPts val="0"/>
                        </a:spcAft>
                        <a:buNone/>
                      </a:pPr>
                      <a:r>
                        <a:rPr lang="en" sz="1600" b="1" dirty="0">
                          <a:solidFill>
                            <a:schemeClr val="dk1"/>
                          </a:solidFill>
                          <a:latin typeface="Inconsolata"/>
                          <a:ea typeface="Inconsolata"/>
                          <a:cs typeface="Inconsolata"/>
                          <a:sym typeface="Inconsolata"/>
                        </a:rPr>
                        <a:t>TypeScipt</a:t>
                      </a:r>
                      <a:endParaRPr sz="1600" b="1" dirty="0">
                        <a:solidFill>
                          <a:schemeClr val="dk1"/>
                        </a:solidFill>
                        <a:latin typeface="Inconsolata"/>
                        <a:ea typeface="Inconsolata"/>
                        <a:cs typeface="Inconsolata"/>
                        <a:sym typeface="Inconsolata"/>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gridSpan="4">
                  <a:txBody>
                    <a:bodyPr/>
                    <a:lstStyle/>
                    <a:p>
                      <a:pPr marL="0" lvl="0" indent="0" algn="ctr" rtl="0">
                        <a:spcBef>
                          <a:spcPts val="0"/>
                        </a:spcBef>
                        <a:spcAft>
                          <a:spcPts val="0"/>
                        </a:spcAft>
                        <a:buNone/>
                      </a:pPr>
                      <a:r>
                        <a:rPr lang="en-US" sz="1200" dirty="0" err="1">
                          <a:solidFill>
                            <a:schemeClr val="dk1"/>
                          </a:solidFill>
                          <a:latin typeface="Open Sans"/>
                          <a:ea typeface="Open Sans"/>
                          <a:cs typeface="Open Sans"/>
                          <a:sym typeface="Open Sans"/>
                        </a:rPr>
                        <a:t>Tiếp</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thu</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kiến</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thức</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TypeScipt</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mới</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từ</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kiến</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thức</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JavaScipt</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đã</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học</a:t>
                      </a:r>
                      <a:r>
                        <a:rPr lang="en-US" sz="1200" dirty="0">
                          <a:solidFill>
                            <a:schemeClr val="dk1"/>
                          </a:solidFill>
                          <a:latin typeface="Open Sans"/>
                          <a:ea typeface="Open Sans"/>
                          <a:cs typeface="Open Sans"/>
                          <a:sym typeface="Open Sans"/>
                        </a:rPr>
                        <a:t>. </a:t>
                      </a: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hMerge="1">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C2 - Insert</a:t>
                      </a:r>
                      <a:endParaRPr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 dirty="0">
                          <a:solidFill>
                            <a:schemeClr val="dk1"/>
                          </a:solidFill>
                          <a:latin typeface="Open Sans"/>
                          <a:ea typeface="Open Sans"/>
                          <a:cs typeface="Open Sans"/>
                          <a:sym typeface="Open Sans"/>
                        </a:rPr>
                        <a:t>your own text</a:t>
                      </a:r>
                      <a:endParaRPr sz="1200"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hMerge="1">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C3 - Insert</a:t>
                      </a:r>
                      <a:endParaRPr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 dirty="0">
                          <a:solidFill>
                            <a:schemeClr val="dk1"/>
                          </a:solidFill>
                          <a:latin typeface="Open Sans"/>
                          <a:ea typeface="Open Sans"/>
                          <a:cs typeface="Open Sans"/>
                          <a:sym typeface="Open Sans"/>
                        </a:rPr>
                        <a:t>your own text</a:t>
                      </a:r>
                      <a:endParaRPr sz="1200"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hMerge="1">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C4 - Insert</a:t>
                      </a:r>
                      <a:endParaRPr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 dirty="0">
                          <a:solidFill>
                            <a:schemeClr val="dk1"/>
                          </a:solidFill>
                          <a:latin typeface="Open Sans"/>
                          <a:ea typeface="Open Sans"/>
                          <a:cs typeface="Open Sans"/>
                          <a:sym typeface="Open Sans"/>
                        </a:rPr>
                        <a:t>your own text</a:t>
                      </a:r>
                      <a:endParaRPr sz="1200"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721025">
                <a:tc>
                  <a:txBody>
                    <a:bodyPr/>
                    <a:lstStyle/>
                    <a:p>
                      <a:pPr marL="0" lvl="0" indent="0" algn="ctr" rtl="0">
                        <a:spcBef>
                          <a:spcPts val="0"/>
                        </a:spcBef>
                        <a:spcAft>
                          <a:spcPts val="0"/>
                        </a:spcAft>
                        <a:buNone/>
                      </a:pPr>
                      <a:r>
                        <a:rPr lang="en" sz="1600" b="1" dirty="0">
                          <a:solidFill>
                            <a:schemeClr val="dk1"/>
                          </a:solidFill>
                          <a:latin typeface="Inconsolata"/>
                          <a:ea typeface="Inconsolata"/>
                          <a:cs typeface="Inconsolata"/>
                          <a:sym typeface="Inconsolata"/>
                        </a:rPr>
                        <a:t>ReactJS</a:t>
                      </a:r>
                      <a:endParaRPr sz="1600" b="1" dirty="0">
                        <a:solidFill>
                          <a:schemeClr val="dk1"/>
                        </a:solidFill>
                        <a:latin typeface="Inconsolata"/>
                        <a:ea typeface="Inconsolata"/>
                        <a:cs typeface="Inconsolata"/>
                        <a:sym typeface="Inconsolata"/>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dirty="0" err="1">
                          <a:solidFill>
                            <a:schemeClr val="dk1"/>
                          </a:solidFill>
                          <a:latin typeface="Open Sans"/>
                          <a:ea typeface="Open Sans"/>
                          <a:cs typeface="Open Sans"/>
                          <a:sym typeface="Open Sans"/>
                        </a:rPr>
                        <a:t>Kiến</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thức</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cơ</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bản</a:t>
                      </a:r>
                      <a:endParaRPr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dk1"/>
                          </a:solidFill>
                          <a:latin typeface="Open Sans"/>
                          <a:ea typeface="Open Sans"/>
                          <a:cs typeface="Open Sans"/>
                          <a:sym typeface="Open Sans"/>
                        </a:rPr>
                        <a:t>JSX, State, Prop, Component</a:t>
                      </a: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dirty="0" err="1">
                          <a:solidFill>
                            <a:schemeClr val="dk1"/>
                          </a:solidFill>
                          <a:latin typeface="Open Sans"/>
                          <a:ea typeface="Open Sans"/>
                          <a:cs typeface="Open Sans"/>
                          <a:sym typeface="Open Sans"/>
                        </a:rPr>
                        <a:t>Dựng</a:t>
                      </a:r>
                      <a:r>
                        <a:rPr lang="en-US" dirty="0">
                          <a:solidFill>
                            <a:schemeClr val="dk1"/>
                          </a:solidFill>
                          <a:latin typeface="Open Sans"/>
                          <a:ea typeface="Open Sans"/>
                          <a:cs typeface="Open Sans"/>
                          <a:sym typeface="Open Sans"/>
                        </a:rPr>
                        <a:t> web </a:t>
                      </a:r>
                      <a:r>
                        <a:rPr lang="en-US" dirty="0" err="1">
                          <a:solidFill>
                            <a:schemeClr val="dk1"/>
                          </a:solidFill>
                          <a:latin typeface="Open Sans"/>
                          <a:ea typeface="Open Sans"/>
                          <a:cs typeface="Open Sans"/>
                          <a:sym typeface="Open Sans"/>
                        </a:rPr>
                        <a:t>đơn</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giản</a:t>
                      </a:r>
                      <a:endParaRPr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dirty="0" err="1">
                          <a:solidFill>
                            <a:schemeClr val="dk1"/>
                          </a:solidFill>
                          <a:latin typeface="Open Sans"/>
                          <a:ea typeface="Open Sans"/>
                          <a:cs typeface="Open Sans"/>
                          <a:sym typeface="Open Sans"/>
                        </a:rPr>
                        <a:t>Tạo</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dự</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án</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Bài</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tập</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được</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giao</a:t>
                      </a:r>
                      <a:r>
                        <a:rPr lang="en-US" dirty="0">
                          <a:solidFill>
                            <a:schemeClr val="dk1"/>
                          </a:solidFill>
                          <a:latin typeface="Open Sans"/>
                          <a:ea typeface="Open Sans"/>
                          <a:cs typeface="Open Sans"/>
                          <a:sym typeface="Open Sans"/>
                        </a:rPr>
                        <a:t>)</a:t>
                      </a:r>
                      <a:endParaRPr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721025">
                <a:tc>
                  <a:txBody>
                    <a:bodyPr/>
                    <a:lstStyle/>
                    <a:p>
                      <a:pPr marL="0" lvl="0" indent="0" algn="ctr" rtl="0">
                        <a:spcBef>
                          <a:spcPts val="0"/>
                        </a:spcBef>
                        <a:spcAft>
                          <a:spcPts val="0"/>
                        </a:spcAft>
                        <a:buNone/>
                      </a:pPr>
                      <a:r>
                        <a:rPr lang="en" sz="1600" b="1" dirty="0">
                          <a:solidFill>
                            <a:schemeClr val="dk1"/>
                          </a:solidFill>
                          <a:latin typeface="Inconsolata"/>
                          <a:ea typeface="Inconsolata"/>
                          <a:cs typeface="Inconsolata"/>
                          <a:sym typeface="Inconsolata"/>
                        </a:rPr>
                        <a:t>Web API-net5 &amp; Entity Framework</a:t>
                      </a:r>
                      <a:endParaRPr sz="1600" b="1" dirty="0">
                        <a:solidFill>
                          <a:schemeClr val="dk1"/>
                        </a:solidFill>
                        <a:latin typeface="Inconsolata"/>
                        <a:ea typeface="Inconsolata"/>
                        <a:cs typeface="Inconsolata"/>
                        <a:sym typeface="Inconsolata"/>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dirty="0" err="1">
                          <a:solidFill>
                            <a:schemeClr val="dk1"/>
                          </a:solidFill>
                          <a:latin typeface="Open Sans"/>
                          <a:ea typeface="Open Sans"/>
                          <a:cs typeface="Open Sans"/>
                          <a:sym typeface="Open Sans"/>
                        </a:rPr>
                        <a:t>Kiến</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thức</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cơ</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bản</a:t>
                      </a:r>
                      <a:endParaRPr sz="1200"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Open Sans"/>
                          <a:ea typeface="Open Sans"/>
                          <a:cs typeface="Open Sans"/>
                          <a:sym typeface="Open Sans"/>
                        </a:rPr>
                        <a:t>Get, Post, Push, Delete</a:t>
                      </a:r>
                      <a:endParaRPr sz="1200"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err="1">
                          <a:solidFill>
                            <a:schemeClr val="dk1"/>
                          </a:solidFill>
                          <a:latin typeface="Open Sans"/>
                          <a:ea typeface="Open Sans"/>
                          <a:cs typeface="Open Sans"/>
                          <a:sym typeface="Open Sans"/>
                        </a:rPr>
                        <a:t>Dựng</a:t>
                      </a:r>
                      <a:r>
                        <a:rPr lang="en-US" sz="1400" dirty="0">
                          <a:solidFill>
                            <a:schemeClr val="dk1"/>
                          </a:solidFill>
                          <a:latin typeface="Open Sans"/>
                          <a:ea typeface="Open Sans"/>
                          <a:cs typeface="Open Sans"/>
                          <a:sym typeface="Open Sans"/>
                        </a:rPr>
                        <a:t> web </a:t>
                      </a:r>
                      <a:r>
                        <a:rPr lang="en-US" sz="1400" dirty="0" err="1">
                          <a:solidFill>
                            <a:schemeClr val="dk1"/>
                          </a:solidFill>
                          <a:latin typeface="Open Sans"/>
                          <a:ea typeface="Open Sans"/>
                          <a:cs typeface="Open Sans"/>
                          <a:sym typeface="Open Sans"/>
                        </a:rPr>
                        <a:t>đơn</a:t>
                      </a:r>
                      <a:r>
                        <a:rPr lang="en-US" sz="1400" dirty="0">
                          <a:solidFill>
                            <a:schemeClr val="dk1"/>
                          </a:solidFill>
                          <a:latin typeface="Open Sans"/>
                          <a:ea typeface="Open Sans"/>
                          <a:cs typeface="Open Sans"/>
                          <a:sym typeface="Open Sans"/>
                        </a:rPr>
                        <a:t> </a:t>
                      </a:r>
                      <a:r>
                        <a:rPr lang="en-US" sz="1400" dirty="0" err="1">
                          <a:solidFill>
                            <a:schemeClr val="dk1"/>
                          </a:solidFill>
                          <a:latin typeface="Open Sans"/>
                          <a:ea typeface="Open Sans"/>
                          <a:cs typeface="Open Sans"/>
                          <a:sym typeface="Open Sans"/>
                        </a:rPr>
                        <a:t>giản</a:t>
                      </a:r>
                      <a:endParaRPr sz="1400"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err="1">
                          <a:solidFill>
                            <a:schemeClr val="dk1"/>
                          </a:solidFill>
                          <a:latin typeface="Open Sans"/>
                          <a:ea typeface="Open Sans"/>
                          <a:cs typeface="Open Sans"/>
                          <a:sym typeface="Open Sans"/>
                        </a:rPr>
                        <a:t>Tạo</a:t>
                      </a:r>
                      <a:r>
                        <a:rPr lang="en-US" sz="1400" dirty="0">
                          <a:solidFill>
                            <a:schemeClr val="dk1"/>
                          </a:solidFill>
                          <a:latin typeface="Open Sans"/>
                          <a:ea typeface="Open Sans"/>
                          <a:cs typeface="Open Sans"/>
                          <a:sym typeface="Open Sans"/>
                        </a:rPr>
                        <a:t> </a:t>
                      </a:r>
                      <a:r>
                        <a:rPr lang="en-US" sz="1400" dirty="0" err="1">
                          <a:solidFill>
                            <a:schemeClr val="dk1"/>
                          </a:solidFill>
                          <a:latin typeface="Open Sans"/>
                          <a:ea typeface="Open Sans"/>
                          <a:cs typeface="Open Sans"/>
                          <a:sym typeface="Open Sans"/>
                        </a:rPr>
                        <a:t>dự</a:t>
                      </a:r>
                      <a:r>
                        <a:rPr lang="en-US" sz="1400" dirty="0">
                          <a:solidFill>
                            <a:schemeClr val="dk1"/>
                          </a:solidFill>
                          <a:latin typeface="Open Sans"/>
                          <a:ea typeface="Open Sans"/>
                          <a:cs typeface="Open Sans"/>
                          <a:sym typeface="Open Sans"/>
                        </a:rPr>
                        <a:t> </a:t>
                      </a:r>
                      <a:r>
                        <a:rPr lang="en-US" sz="1400" dirty="0" err="1">
                          <a:solidFill>
                            <a:schemeClr val="dk1"/>
                          </a:solidFill>
                          <a:latin typeface="Open Sans"/>
                          <a:ea typeface="Open Sans"/>
                          <a:cs typeface="Open Sans"/>
                          <a:sym typeface="Open Sans"/>
                        </a:rPr>
                        <a:t>án</a:t>
                      </a:r>
                      <a:r>
                        <a:rPr lang="en-US" sz="1400" dirty="0">
                          <a:solidFill>
                            <a:schemeClr val="dk1"/>
                          </a:solidFill>
                          <a:latin typeface="Open Sans"/>
                          <a:ea typeface="Open Sans"/>
                          <a:cs typeface="Open Sans"/>
                          <a:sym typeface="Open Sans"/>
                        </a:rPr>
                        <a:t> </a:t>
                      </a:r>
                      <a:r>
                        <a:rPr lang="en-US" dirty="0">
                          <a:solidFill>
                            <a:schemeClr val="dk1"/>
                          </a:solidFill>
                          <a:latin typeface="Open Sans"/>
                          <a:ea typeface="Open Sans"/>
                          <a:cs typeface="Open Sans"/>
                          <a:sym typeface="Open Sans"/>
                        </a:rPr>
                        <a:t>(</a:t>
                      </a:r>
                      <a:r>
                        <a:rPr lang="en-US" dirty="0" err="1">
                          <a:solidFill>
                            <a:schemeClr val="dk1"/>
                          </a:solidFill>
                          <a:latin typeface="Open Sans"/>
                          <a:ea typeface="Open Sans"/>
                          <a:cs typeface="Open Sans"/>
                          <a:sym typeface="Open Sans"/>
                        </a:rPr>
                        <a:t>Bài</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tập</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được</a:t>
                      </a:r>
                      <a:r>
                        <a:rPr lang="en-US" dirty="0">
                          <a:solidFill>
                            <a:schemeClr val="dk1"/>
                          </a:solidFill>
                          <a:latin typeface="Open Sans"/>
                          <a:ea typeface="Open Sans"/>
                          <a:cs typeface="Open Sans"/>
                          <a:sym typeface="Open Sans"/>
                        </a:rPr>
                        <a:t> </a:t>
                      </a:r>
                      <a:r>
                        <a:rPr lang="en-US" dirty="0" err="1">
                          <a:solidFill>
                            <a:schemeClr val="dk1"/>
                          </a:solidFill>
                          <a:latin typeface="Open Sans"/>
                          <a:ea typeface="Open Sans"/>
                          <a:cs typeface="Open Sans"/>
                          <a:sym typeface="Open Sans"/>
                        </a:rPr>
                        <a:t>giao</a:t>
                      </a:r>
                      <a:r>
                        <a:rPr lang="en-US" dirty="0">
                          <a:solidFill>
                            <a:schemeClr val="dk1"/>
                          </a:solidFill>
                          <a:latin typeface="Open Sans"/>
                          <a:ea typeface="Open Sans"/>
                          <a:cs typeface="Open Sans"/>
                          <a:sym typeface="Open Sans"/>
                        </a:rPr>
                        <a:t>)</a:t>
                      </a:r>
                      <a:endParaRPr lang="en-US" sz="1400" dirty="0">
                        <a:solidFill>
                          <a:schemeClr val="dk1"/>
                        </a:solidFill>
                        <a:latin typeface="Open Sans"/>
                        <a:ea typeface="Open Sans"/>
                        <a:cs typeface="Open Sans"/>
                        <a:sym typeface="Open Sans"/>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22" name="Picture 2" descr="Visual Studio Code - YouTube">
            <a:extLst>
              <a:ext uri="{FF2B5EF4-FFF2-40B4-BE49-F238E27FC236}">
                <a16:creationId xmlns:a16="http://schemas.microsoft.com/office/drawing/2014/main" id="{A70E4742-5B3B-32AD-8E33-F5A2DCEB3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327" y="1404510"/>
            <a:ext cx="848387" cy="848387"/>
          </a:xfrm>
          <a:prstGeom prst="rect">
            <a:avLst/>
          </a:prstGeom>
          <a:noFill/>
          <a:extLst>
            <a:ext uri="{909E8E84-426E-40DD-AFC4-6F175D3DCCD1}">
              <a14:hiddenFill xmlns:a14="http://schemas.microsoft.com/office/drawing/2010/main">
                <a:solidFill>
                  <a:srgbClr val="FFFFFF"/>
                </a:solidFill>
              </a14:hiddenFill>
            </a:ext>
          </a:extLst>
        </p:spPr>
      </p:pic>
      <p:sp>
        <p:nvSpPr>
          <p:cNvPr id="523" name="Google Shape;523;p72"/>
          <p:cNvSpPr txBox="1">
            <a:spLocks noGrp="1"/>
          </p:cNvSpPr>
          <p:nvPr>
            <p:ph type="ctrTitle"/>
          </p:nvPr>
        </p:nvSpPr>
        <p:spPr>
          <a:xfrm>
            <a:off x="722400" y="289793"/>
            <a:ext cx="5708880" cy="946200"/>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 dirty="0"/>
              <a:t>Công cụ hỗ trợ quá trình</a:t>
            </a:r>
            <a:endParaRPr dirty="0"/>
          </a:p>
        </p:txBody>
      </p:sp>
      <p:sp>
        <p:nvSpPr>
          <p:cNvPr id="524" name="Google Shape;524;p72"/>
          <p:cNvSpPr txBox="1"/>
          <p:nvPr/>
        </p:nvSpPr>
        <p:spPr>
          <a:xfrm>
            <a:off x="7529885" y="256175"/>
            <a:ext cx="662590"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212121"/>
                </a:solidFill>
                <a:latin typeface="Open Sans"/>
                <a:ea typeface="Open Sans"/>
                <a:cs typeface="Open Sans"/>
                <a:sym typeface="Open Sans"/>
              </a:rPr>
              <a:t>2023</a:t>
            </a:r>
            <a:endParaRPr dirty="0">
              <a:solidFill>
                <a:srgbClr val="212121"/>
              </a:solidFill>
              <a:latin typeface="Open Sans"/>
              <a:ea typeface="Open Sans"/>
              <a:cs typeface="Open Sans"/>
              <a:sym typeface="Open Sans"/>
            </a:endParaRPr>
          </a:p>
        </p:txBody>
      </p:sp>
      <p:cxnSp>
        <p:nvCxnSpPr>
          <p:cNvPr id="525" name="Google Shape;525;p72"/>
          <p:cNvCxnSpPr>
            <a:cxnSpLocks/>
            <a:stCxn id="524" idx="3"/>
          </p:cNvCxnSpPr>
          <p:nvPr/>
        </p:nvCxnSpPr>
        <p:spPr>
          <a:xfrm>
            <a:off x="8192475" y="430025"/>
            <a:ext cx="969600" cy="0"/>
          </a:xfrm>
          <a:prstGeom prst="straightConnector1">
            <a:avLst/>
          </a:prstGeom>
          <a:noFill/>
          <a:ln w="9525" cap="flat" cmpd="sng">
            <a:solidFill>
              <a:schemeClr val="accent2"/>
            </a:solidFill>
            <a:prstDash val="solid"/>
            <a:round/>
            <a:headEnd type="none" w="med" len="med"/>
            <a:tailEnd type="none" w="med" len="med"/>
          </a:ln>
        </p:spPr>
      </p:cxnSp>
      <p:grpSp>
        <p:nvGrpSpPr>
          <p:cNvPr id="8" name="Google Shape;1036;p101">
            <a:extLst>
              <a:ext uri="{FF2B5EF4-FFF2-40B4-BE49-F238E27FC236}">
                <a16:creationId xmlns:a16="http://schemas.microsoft.com/office/drawing/2014/main" id="{286B542A-944D-DC09-4986-57B23B76AFF6}"/>
              </a:ext>
            </a:extLst>
          </p:cNvPr>
          <p:cNvGrpSpPr/>
          <p:nvPr/>
        </p:nvGrpSpPr>
        <p:grpSpPr>
          <a:xfrm>
            <a:off x="59237" y="1579987"/>
            <a:ext cx="8811513" cy="2697900"/>
            <a:chOff x="133025" y="1525900"/>
            <a:chExt cx="8811513" cy="2697900"/>
          </a:xfrm>
        </p:grpSpPr>
        <p:sp>
          <p:nvSpPr>
            <p:cNvPr id="10" name="Google Shape;1037;p101">
              <a:extLst>
                <a:ext uri="{FF2B5EF4-FFF2-40B4-BE49-F238E27FC236}">
                  <a16:creationId xmlns:a16="http://schemas.microsoft.com/office/drawing/2014/main" id="{FD176D3F-4756-E2EB-B594-EA203116769A}"/>
                </a:ext>
              </a:extLst>
            </p:cNvPr>
            <p:cNvSpPr/>
            <p:nvPr/>
          </p:nvSpPr>
          <p:spPr>
            <a:xfrm>
              <a:off x="6246638" y="1525900"/>
              <a:ext cx="2697900" cy="26979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038;p101">
              <a:extLst>
                <a:ext uri="{FF2B5EF4-FFF2-40B4-BE49-F238E27FC236}">
                  <a16:creationId xmlns:a16="http://schemas.microsoft.com/office/drawing/2014/main" id="{314C8B57-1405-9889-FC68-66DD7DA2C1FC}"/>
                </a:ext>
              </a:extLst>
            </p:cNvPr>
            <p:cNvGrpSpPr/>
            <p:nvPr/>
          </p:nvGrpSpPr>
          <p:grpSpPr>
            <a:xfrm>
              <a:off x="133025" y="1525900"/>
              <a:ext cx="8811513" cy="2697900"/>
              <a:chOff x="133025" y="1525900"/>
              <a:chExt cx="8811513" cy="2697900"/>
            </a:xfrm>
          </p:grpSpPr>
          <p:sp>
            <p:nvSpPr>
              <p:cNvPr id="13" name="Google Shape;1039;p101">
                <a:extLst>
                  <a:ext uri="{FF2B5EF4-FFF2-40B4-BE49-F238E27FC236}">
                    <a16:creationId xmlns:a16="http://schemas.microsoft.com/office/drawing/2014/main" id="{F16DAFAC-6139-963B-044E-6CFAB0AD6E0E}"/>
                  </a:ext>
                </a:extLst>
              </p:cNvPr>
              <p:cNvSpPr/>
              <p:nvPr/>
            </p:nvSpPr>
            <p:spPr>
              <a:xfrm>
                <a:off x="133025" y="1525900"/>
                <a:ext cx="2697900" cy="26979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040;p101">
                <a:extLst>
                  <a:ext uri="{FF2B5EF4-FFF2-40B4-BE49-F238E27FC236}">
                    <a16:creationId xmlns:a16="http://schemas.microsoft.com/office/drawing/2014/main" id="{4C56DBFA-D3DC-EBB8-63C7-F320217FA846}"/>
                  </a:ext>
                </a:extLst>
              </p:cNvPr>
              <p:cNvSpPr/>
              <p:nvPr/>
            </p:nvSpPr>
            <p:spPr>
              <a:xfrm>
                <a:off x="2210125" y="1525900"/>
                <a:ext cx="2697900" cy="26979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41;p101">
                <a:extLst>
                  <a:ext uri="{FF2B5EF4-FFF2-40B4-BE49-F238E27FC236}">
                    <a16:creationId xmlns:a16="http://schemas.microsoft.com/office/drawing/2014/main" id="{37C1B36E-90C0-5F45-361D-3B3AB9B4A6E3}"/>
                  </a:ext>
                </a:extLst>
              </p:cNvPr>
              <p:cNvSpPr/>
              <p:nvPr/>
            </p:nvSpPr>
            <p:spPr>
              <a:xfrm>
                <a:off x="4213438" y="1525900"/>
                <a:ext cx="2697900" cy="26979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042;p101">
                <a:extLst>
                  <a:ext uri="{FF2B5EF4-FFF2-40B4-BE49-F238E27FC236}">
                    <a16:creationId xmlns:a16="http://schemas.microsoft.com/office/drawing/2014/main" id="{4BC1D906-562F-033E-20D4-1A542DD83F8B}"/>
                  </a:ext>
                </a:extLst>
              </p:cNvPr>
              <p:cNvCxnSpPr>
                <a:cxnSpLocks/>
              </p:cNvCxnSpPr>
              <p:nvPr/>
            </p:nvCxnSpPr>
            <p:spPr>
              <a:xfrm>
                <a:off x="3610482" y="2231200"/>
                <a:ext cx="0" cy="1431262"/>
              </a:xfrm>
              <a:prstGeom prst="straightConnector1">
                <a:avLst/>
              </a:prstGeom>
              <a:noFill/>
              <a:ln w="9525" cap="flat" cmpd="sng">
                <a:solidFill>
                  <a:schemeClr val="accent2"/>
                </a:solidFill>
                <a:prstDash val="solid"/>
                <a:round/>
                <a:headEnd type="none" w="med" len="med"/>
                <a:tailEnd type="none" w="med" len="med"/>
              </a:ln>
            </p:spPr>
          </p:cxnSp>
          <p:cxnSp>
            <p:nvCxnSpPr>
              <p:cNvPr id="20" name="Google Shape;1049;p101">
                <a:extLst>
                  <a:ext uri="{FF2B5EF4-FFF2-40B4-BE49-F238E27FC236}">
                    <a16:creationId xmlns:a16="http://schemas.microsoft.com/office/drawing/2014/main" id="{F7398D20-F2FC-484D-A766-8B724DE1BB70}"/>
                  </a:ext>
                </a:extLst>
              </p:cNvPr>
              <p:cNvCxnSpPr/>
              <p:nvPr/>
            </p:nvCxnSpPr>
            <p:spPr>
              <a:xfrm>
                <a:off x="963038" y="2875024"/>
                <a:ext cx="7981500" cy="0"/>
              </a:xfrm>
              <a:prstGeom prst="straightConnector1">
                <a:avLst/>
              </a:prstGeom>
              <a:noFill/>
              <a:ln w="9525" cap="flat" cmpd="sng">
                <a:solidFill>
                  <a:schemeClr val="accent2"/>
                </a:solidFill>
                <a:prstDash val="solid"/>
                <a:round/>
                <a:headEnd type="none" w="med" len="med"/>
                <a:tailEnd type="none" w="med" len="med"/>
              </a:ln>
            </p:spPr>
          </p:cxnSp>
          <p:cxnSp>
            <p:nvCxnSpPr>
              <p:cNvPr id="22" name="Google Shape;1051;p101">
                <a:extLst>
                  <a:ext uri="{FF2B5EF4-FFF2-40B4-BE49-F238E27FC236}">
                    <a16:creationId xmlns:a16="http://schemas.microsoft.com/office/drawing/2014/main" id="{EBE6FF04-B204-94D0-884E-1CCF9E5CD23F}"/>
                  </a:ext>
                </a:extLst>
              </p:cNvPr>
              <p:cNvCxnSpPr>
                <a:cxnSpLocks/>
              </p:cNvCxnSpPr>
              <p:nvPr/>
            </p:nvCxnSpPr>
            <p:spPr>
              <a:xfrm>
                <a:off x="5606461" y="2230452"/>
                <a:ext cx="8672" cy="1393238"/>
              </a:xfrm>
              <a:prstGeom prst="straightConnector1">
                <a:avLst/>
              </a:prstGeom>
              <a:noFill/>
              <a:ln w="9525" cap="flat" cmpd="sng">
                <a:solidFill>
                  <a:schemeClr val="accent2"/>
                </a:solidFill>
                <a:prstDash val="solid"/>
                <a:round/>
                <a:headEnd type="none" w="med" len="med"/>
                <a:tailEnd type="none" w="med" len="med"/>
              </a:ln>
            </p:spPr>
          </p:cxnSp>
          <p:cxnSp>
            <p:nvCxnSpPr>
              <p:cNvPr id="23" name="Google Shape;1052;p101">
                <a:extLst>
                  <a:ext uri="{FF2B5EF4-FFF2-40B4-BE49-F238E27FC236}">
                    <a16:creationId xmlns:a16="http://schemas.microsoft.com/office/drawing/2014/main" id="{0B93C623-86D0-4231-A9FF-17A8FFDBFAC1}"/>
                  </a:ext>
                </a:extLst>
              </p:cNvPr>
              <p:cNvCxnSpPr>
                <a:cxnSpLocks/>
                <a:stCxn id="31" idx="2"/>
              </p:cNvCxnSpPr>
              <p:nvPr/>
            </p:nvCxnSpPr>
            <p:spPr>
              <a:xfrm>
                <a:off x="7623625" y="2231200"/>
                <a:ext cx="0" cy="1431262"/>
              </a:xfrm>
              <a:prstGeom prst="straightConnector1">
                <a:avLst/>
              </a:prstGeom>
              <a:noFill/>
              <a:ln w="9525" cap="flat" cmpd="sng">
                <a:solidFill>
                  <a:schemeClr val="accent2"/>
                </a:solidFill>
                <a:prstDash val="solid"/>
                <a:round/>
                <a:headEnd type="none" w="med" len="med"/>
                <a:tailEnd type="none" w="med" len="med"/>
              </a:ln>
            </p:spPr>
          </p:cxnSp>
          <p:cxnSp>
            <p:nvCxnSpPr>
              <p:cNvPr id="24" name="Google Shape;1054;p101">
                <a:extLst>
                  <a:ext uri="{FF2B5EF4-FFF2-40B4-BE49-F238E27FC236}">
                    <a16:creationId xmlns:a16="http://schemas.microsoft.com/office/drawing/2014/main" id="{F29EC60A-5480-CB8A-90B2-0FA33E307332}"/>
                  </a:ext>
                </a:extLst>
              </p:cNvPr>
              <p:cNvCxnSpPr>
                <a:cxnSpLocks/>
                <a:endCxn id="29" idx="0"/>
              </p:cNvCxnSpPr>
              <p:nvPr/>
            </p:nvCxnSpPr>
            <p:spPr>
              <a:xfrm>
                <a:off x="1504939" y="2230452"/>
                <a:ext cx="0" cy="1466524"/>
              </a:xfrm>
              <a:prstGeom prst="straightConnector1">
                <a:avLst/>
              </a:prstGeom>
              <a:noFill/>
              <a:ln w="9525" cap="flat" cmpd="sng">
                <a:solidFill>
                  <a:schemeClr val="accent2"/>
                </a:solidFill>
                <a:prstDash val="solid"/>
                <a:round/>
                <a:headEnd type="none" w="med" len="med"/>
                <a:tailEnd type="none" w="med" len="med"/>
              </a:ln>
            </p:spPr>
          </p:cxnSp>
        </p:grpSp>
      </p:grpSp>
      <p:sp>
        <p:nvSpPr>
          <p:cNvPr id="25" name="Google Shape;1043;p101">
            <a:extLst>
              <a:ext uri="{FF2B5EF4-FFF2-40B4-BE49-F238E27FC236}">
                <a16:creationId xmlns:a16="http://schemas.microsoft.com/office/drawing/2014/main" id="{DABEA1DF-0859-5A4A-4A09-D0FD4A8961FE}"/>
              </a:ext>
            </a:extLst>
          </p:cNvPr>
          <p:cNvSpPr txBox="1"/>
          <p:nvPr/>
        </p:nvSpPr>
        <p:spPr>
          <a:xfrm>
            <a:off x="2735074" y="1602100"/>
            <a:ext cx="1623600" cy="629100"/>
          </a:xfrm>
          <a:prstGeom prst="rect">
            <a:avLst/>
          </a:prstGeom>
          <a:noFill/>
          <a:ln>
            <a:noFill/>
          </a:ln>
        </p:spPr>
        <p:txBody>
          <a:bodyPr spcFirstLastPara="1" wrap="square" lIns="91425" tIns="91425" rIns="91425" bIns="91425" anchor="ctr" anchorCtr="0">
            <a:noAutofit/>
          </a:bodyPr>
          <a:lstStyle/>
          <a:p>
            <a:pPr algn="ctr"/>
            <a:r>
              <a:rPr lang="en-US" sz="1800" b="1" dirty="0">
                <a:solidFill>
                  <a:schemeClr val="dk1"/>
                </a:solidFill>
                <a:latin typeface="Inconsolata"/>
                <a:ea typeface="Inconsolata"/>
                <a:cs typeface="Inconsolata"/>
                <a:sym typeface="Inconsolata"/>
              </a:rPr>
              <a:t>Visual Studio 2019</a:t>
            </a:r>
          </a:p>
        </p:txBody>
      </p:sp>
      <p:sp>
        <p:nvSpPr>
          <p:cNvPr id="26" name="Google Shape;1057;p101">
            <a:extLst>
              <a:ext uri="{FF2B5EF4-FFF2-40B4-BE49-F238E27FC236}">
                <a16:creationId xmlns:a16="http://schemas.microsoft.com/office/drawing/2014/main" id="{572961E7-44B0-9D33-8063-99775C998862}"/>
              </a:ext>
            </a:extLst>
          </p:cNvPr>
          <p:cNvSpPr txBox="1"/>
          <p:nvPr/>
        </p:nvSpPr>
        <p:spPr>
          <a:xfrm>
            <a:off x="373712" y="2728687"/>
            <a:ext cx="2091190" cy="4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dk1"/>
              </a:solidFill>
              <a:latin typeface="Inconsolata"/>
              <a:ea typeface="Inconsolata"/>
              <a:cs typeface="Inconsolata"/>
              <a:sym typeface="Inconsolata"/>
            </a:endParaRPr>
          </a:p>
        </p:txBody>
      </p:sp>
      <p:sp>
        <p:nvSpPr>
          <p:cNvPr id="29" name="Google Shape;1055;p101">
            <a:extLst>
              <a:ext uri="{FF2B5EF4-FFF2-40B4-BE49-F238E27FC236}">
                <a16:creationId xmlns:a16="http://schemas.microsoft.com/office/drawing/2014/main" id="{2AA653D9-6D60-D84F-28D3-3FFE9483C61A}"/>
              </a:ext>
            </a:extLst>
          </p:cNvPr>
          <p:cNvSpPr txBox="1"/>
          <p:nvPr/>
        </p:nvSpPr>
        <p:spPr>
          <a:xfrm>
            <a:off x="693139" y="3696976"/>
            <a:ext cx="1623600" cy="6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Inconsolata"/>
                <a:ea typeface="Inconsolata"/>
                <a:cs typeface="Inconsolata"/>
                <a:sym typeface="Inconsolata"/>
              </a:rPr>
              <a:t>Visual Studio Code</a:t>
            </a:r>
          </a:p>
        </p:txBody>
      </p:sp>
      <p:sp>
        <p:nvSpPr>
          <p:cNvPr id="30" name="Google Shape;1047;p101">
            <a:extLst>
              <a:ext uri="{FF2B5EF4-FFF2-40B4-BE49-F238E27FC236}">
                <a16:creationId xmlns:a16="http://schemas.microsoft.com/office/drawing/2014/main" id="{5D85ACED-FC2C-3764-EBAC-F52CF3E3EED7}"/>
              </a:ext>
            </a:extLst>
          </p:cNvPr>
          <p:cNvSpPr txBox="1"/>
          <p:nvPr/>
        </p:nvSpPr>
        <p:spPr>
          <a:xfrm>
            <a:off x="4737496" y="3677777"/>
            <a:ext cx="1623600" cy="628800"/>
          </a:xfrm>
          <a:prstGeom prst="rect">
            <a:avLst/>
          </a:prstGeom>
          <a:noFill/>
          <a:ln>
            <a:noFill/>
          </a:ln>
        </p:spPr>
        <p:txBody>
          <a:bodyPr spcFirstLastPara="1" wrap="square" lIns="91425" tIns="91425" rIns="91425" bIns="91425" anchor="ctr" anchorCtr="0">
            <a:noAutofit/>
          </a:bodyPr>
          <a:lstStyle/>
          <a:p>
            <a:pPr algn="ctr"/>
            <a:r>
              <a:rPr lang="en-US" sz="1800" b="1" dirty="0" err="1">
                <a:solidFill>
                  <a:schemeClr val="dk1"/>
                </a:solidFill>
                <a:latin typeface="Inconsolata"/>
                <a:ea typeface="Inconsolata"/>
                <a:cs typeface="Inconsolata"/>
                <a:sym typeface="Inconsolata"/>
              </a:rPr>
              <a:t>Github</a:t>
            </a:r>
            <a:endParaRPr lang="en-US" sz="1800" b="1" dirty="0">
              <a:solidFill>
                <a:schemeClr val="dk1"/>
              </a:solidFill>
              <a:latin typeface="Inconsolata"/>
              <a:ea typeface="Inconsolata"/>
              <a:cs typeface="Inconsolata"/>
              <a:sym typeface="Inconsolata"/>
            </a:endParaRPr>
          </a:p>
        </p:txBody>
      </p:sp>
      <p:sp>
        <p:nvSpPr>
          <p:cNvPr id="31" name="Google Shape;1053;p101">
            <a:extLst>
              <a:ext uri="{FF2B5EF4-FFF2-40B4-BE49-F238E27FC236}">
                <a16:creationId xmlns:a16="http://schemas.microsoft.com/office/drawing/2014/main" id="{439E5D2B-62A1-CA59-5BD3-ABDCBDF6838C}"/>
              </a:ext>
            </a:extLst>
          </p:cNvPr>
          <p:cNvSpPr txBox="1"/>
          <p:nvPr/>
        </p:nvSpPr>
        <p:spPr>
          <a:xfrm>
            <a:off x="6811825" y="1602100"/>
            <a:ext cx="1623600" cy="629100"/>
          </a:xfrm>
          <a:prstGeom prst="rect">
            <a:avLst/>
          </a:prstGeom>
          <a:noFill/>
          <a:ln>
            <a:noFill/>
          </a:ln>
        </p:spPr>
        <p:txBody>
          <a:bodyPr spcFirstLastPara="1" wrap="square" lIns="91425" tIns="91425" rIns="91425" bIns="91425" anchor="ctr" anchorCtr="0">
            <a:noAutofit/>
          </a:bodyPr>
          <a:lstStyle/>
          <a:p>
            <a:pPr algn="ctr"/>
            <a:r>
              <a:rPr lang="en-US" sz="1800" b="1" dirty="0" err="1">
                <a:solidFill>
                  <a:schemeClr val="dk1"/>
                </a:solidFill>
                <a:latin typeface="Inconsolata"/>
                <a:ea typeface="Inconsolata"/>
                <a:cs typeface="Inconsolata"/>
                <a:sym typeface="Inconsolata"/>
              </a:rPr>
              <a:t>Trình</a:t>
            </a:r>
            <a:r>
              <a:rPr lang="en-US" sz="1800" b="1" dirty="0">
                <a:solidFill>
                  <a:schemeClr val="dk1"/>
                </a:solidFill>
                <a:latin typeface="Inconsolata"/>
                <a:ea typeface="Inconsolata"/>
                <a:cs typeface="Inconsolata"/>
                <a:sym typeface="Inconsolata"/>
              </a:rPr>
              <a:t> </a:t>
            </a:r>
            <a:r>
              <a:rPr lang="en-US" sz="1800" b="1" dirty="0" err="1">
                <a:solidFill>
                  <a:schemeClr val="dk1"/>
                </a:solidFill>
                <a:latin typeface="Inconsolata"/>
                <a:ea typeface="Inconsolata"/>
                <a:cs typeface="Inconsolata"/>
                <a:sym typeface="Inconsolata"/>
              </a:rPr>
              <a:t>Duyệt</a:t>
            </a:r>
            <a:r>
              <a:rPr lang="en-US" sz="1800" b="1" dirty="0">
                <a:solidFill>
                  <a:schemeClr val="dk1"/>
                </a:solidFill>
                <a:latin typeface="Inconsolata"/>
                <a:ea typeface="Inconsolata"/>
                <a:cs typeface="Inconsolata"/>
                <a:sym typeface="Inconsolata"/>
              </a:rPr>
              <a:t> Web</a:t>
            </a:r>
          </a:p>
        </p:txBody>
      </p:sp>
      <p:pic>
        <p:nvPicPr>
          <p:cNvPr id="5126" name="Picture 6" descr="Tải Visual Studio 2019 Full Crack + Key Bản Quyền Mới Nhất 2022">
            <a:extLst>
              <a:ext uri="{FF2B5EF4-FFF2-40B4-BE49-F238E27FC236}">
                <a16:creationId xmlns:a16="http://schemas.microsoft.com/office/drawing/2014/main" id="{BCCA0A2A-684E-F5D1-A043-6FC9F3010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734" y="3696976"/>
            <a:ext cx="1069471" cy="80210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C GitHub Instructor Guide | Learning Technology Hub">
            <a:extLst>
              <a:ext uri="{FF2B5EF4-FFF2-40B4-BE49-F238E27FC236}">
                <a16:creationId xmlns:a16="http://schemas.microsoft.com/office/drawing/2014/main" id="{02E0B0BA-F406-7611-7463-EC50FFC5CD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990" y="1404509"/>
            <a:ext cx="1145637" cy="80987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icrosoft Edge – Wikipedia tiếng Việt">
            <a:extLst>
              <a:ext uri="{FF2B5EF4-FFF2-40B4-BE49-F238E27FC236}">
                <a16:creationId xmlns:a16="http://schemas.microsoft.com/office/drawing/2014/main" id="{CEEAC710-0A26-0E28-B7FD-9102D92C1C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4091" y="3780835"/>
            <a:ext cx="597089" cy="597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97"/>
        <p:cNvGrpSpPr/>
        <p:nvPr/>
      </p:nvGrpSpPr>
      <p:grpSpPr>
        <a:xfrm>
          <a:off x="0" y="0"/>
          <a:ext cx="0" cy="0"/>
          <a:chOff x="0" y="0"/>
          <a:chExt cx="0" cy="0"/>
        </a:xfrm>
      </p:grpSpPr>
      <p:cxnSp>
        <p:nvCxnSpPr>
          <p:cNvPr id="698" name="Google Shape;698;p82"/>
          <p:cNvCxnSpPr/>
          <p:nvPr/>
        </p:nvCxnSpPr>
        <p:spPr>
          <a:xfrm>
            <a:off x="713225" y="4099372"/>
            <a:ext cx="7731000" cy="0"/>
          </a:xfrm>
          <a:prstGeom prst="straightConnector1">
            <a:avLst/>
          </a:prstGeom>
          <a:noFill/>
          <a:ln w="9525" cap="flat" cmpd="sng">
            <a:solidFill>
              <a:srgbClr val="5F5F5F"/>
            </a:solidFill>
            <a:prstDash val="solid"/>
            <a:round/>
            <a:headEnd type="none" w="med" len="med"/>
            <a:tailEnd type="none" w="med" len="med"/>
          </a:ln>
        </p:spPr>
      </p:cxnSp>
      <p:sp>
        <p:nvSpPr>
          <p:cNvPr id="699" name="Google Shape;699;p82"/>
          <p:cNvSpPr txBox="1">
            <a:spLocks noGrp="1"/>
          </p:cNvSpPr>
          <p:nvPr>
            <p:ph type="title"/>
          </p:nvPr>
        </p:nvSpPr>
        <p:spPr>
          <a:xfrm>
            <a:off x="418947" y="1759050"/>
            <a:ext cx="3637200" cy="10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Thực hành Back-end</a:t>
            </a:r>
            <a:endParaRPr dirty="0"/>
          </a:p>
        </p:txBody>
      </p:sp>
      <p:sp>
        <p:nvSpPr>
          <p:cNvPr id="700" name="Google Shape;700;p82"/>
          <p:cNvSpPr txBox="1">
            <a:spLocks noGrp="1"/>
          </p:cNvSpPr>
          <p:nvPr>
            <p:ph type="title" idx="2"/>
          </p:nvPr>
        </p:nvSpPr>
        <p:spPr>
          <a:xfrm>
            <a:off x="1494813" y="299584"/>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sp>
        <p:nvSpPr>
          <p:cNvPr id="702" name="Google Shape;702;p82"/>
          <p:cNvSpPr txBox="1"/>
          <p:nvPr/>
        </p:nvSpPr>
        <p:spPr>
          <a:xfrm>
            <a:off x="990600" y="256175"/>
            <a:ext cx="1154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12121"/>
                </a:solidFill>
                <a:latin typeface="Open Sans"/>
                <a:ea typeface="Open Sans"/>
                <a:cs typeface="Open Sans"/>
                <a:sym typeface="Open Sans"/>
              </a:rPr>
              <a:t>Back-end</a:t>
            </a:r>
            <a:endParaRPr lang="en" dirty="0">
              <a:solidFill>
                <a:srgbClr val="212121"/>
              </a:solidFill>
              <a:latin typeface="Open Sans"/>
              <a:ea typeface="Open Sans"/>
              <a:cs typeface="Open Sans"/>
              <a:sym typeface="Open Sans"/>
            </a:endParaRPr>
          </a:p>
        </p:txBody>
      </p:sp>
      <p:cxnSp>
        <p:nvCxnSpPr>
          <p:cNvPr id="703" name="Google Shape;703;p82"/>
          <p:cNvCxnSpPr/>
          <p:nvPr/>
        </p:nvCxnSpPr>
        <p:spPr>
          <a:xfrm rot="10800000">
            <a:off x="0" y="430025"/>
            <a:ext cx="969600" cy="0"/>
          </a:xfrm>
          <a:prstGeom prst="straightConnector1">
            <a:avLst/>
          </a:prstGeom>
          <a:noFill/>
          <a:ln w="9525" cap="flat" cmpd="sng">
            <a:solidFill>
              <a:schemeClr val="dk1"/>
            </a:solidFill>
            <a:prstDash val="solid"/>
            <a:round/>
            <a:headEnd type="none" w="med" len="med"/>
            <a:tailEnd type="none" w="med" len="med"/>
          </a:ln>
        </p:spPr>
      </p:cxnSp>
      <p:pic>
        <p:nvPicPr>
          <p:cNvPr id="2050" name="Picture 2" descr="06 kỹ năng cần có của một Back-End">
            <a:extLst>
              <a:ext uri="{FF2B5EF4-FFF2-40B4-BE49-F238E27FC236}">
                <a16:creationId xmlns:a16="http://schemas.microsoft.com/office/drawing/2014/main" id="{A1A4BA9D-562C-371F-21DE-53ABB66AE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753" y="-84596"/>
            <a:ext cx="4858247" cy="5228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4"/>
          <p:cNvSpPr/>
          <p:nvPr/>
        </p:nvSpPr>
        <p:spPr>
          <a:xfrm>
            <a:off x="-145975" y="-247753"/>
            <a:ext cx="1709100" cy="17091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4"/>
          <p:cNvSpPr/>
          <p:nvPr/>
        </p:nvSpPr>
        <p:spPr>
          <a:xfrm>
            <a:off x="6527475" y="3860467"/>
            <a:ext cx="1709100" cy="17091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p:nvPr/>
        </p:nvSpPr>
        <p:spPr>
          <a:xfrm>
            <a:off x="-224613" y="3434400"/>
            <a:ext cx="1709100" cy="1709100"/>
          </a:xfrm>
          <a:prstGeom prst="ellipse">
            <a:avLst/>
          </a:prstGeom>
          <a:gradFill>
            <a:gsLst>
              <a:gs pos="0">
                <a:srgbClr val="C95EFF"/>
              </a:gs>
              <a:gs pos="38000">
                <a:srgbClr val="BF62FF">
                  <a:alpha val="54117"/>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4"/>
          <p:cNvSpPr/>
          <p:nvPr/>
        </p:nvSpPr>
        <p:spPr>
          <a:xfrm>
            <a:off x="955819" y="3017537"/>
            <a:ext cx="1240800" cy="1240800"/>
          </a:xfrm>
          <a:prstGeom prst="ellipse">
            <a:avLst/>
          </a:prstGeom>
          <a:gradFill>
            <a:gsLst>
              <a:gs pos="0">
                <a:srgbClr val="1EFFB2"/>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4"/>
          <p:cNvSpPr txBox="1">
            <a:spLocks noGrp="1"/>
          </p:cNvSpPr>
          <p:nvPr>
            <p:ph type="ctrTitle"/>
          </p:nvPr>
        </p:nvSpPr>
        <p:spPr>
          <a:xfrm>
            <a:off x="584165" y="113689"/>
            <a:ext cx="7726800" cy="1143000"/>
          </a:xfrm>
          <a:prstGeom prst="rect">
            <a:avLst/>
          </a:prstGeom>
        </p:spPr>
        <p:txBody>
          <a:bodyPr spcFirstLastPara="1" wrap="square" lIns="91425" tIns="91425" rIns="1828800" bIns="91425" anchor="t" anchorCtr="0">
            <a:noAutofit/>
          </a:bodyPr>
          <a:lstStyle/>
          <a:p>
            <a:pPr marL="0" lvl="0" indent="0" algn="l" rtl="0">
              <a:spcBef>
                <a:spcPts val="0"/>
              </a:spcBef>
              <a:spcAft>
                <a:spcPts val="0"/>
              </a:spcAft>
              <a:buNone/>
            </a:pPr>
            <a:r>
              <a:rPr lang="en" dirty="0"/>
              <a:t>Tìm hiểu về WEB API</a:t>
            </a:r>
            <a:endParaRPr dirty="0"/>
          </a:p>
        </p:txBody>
      </p:sp>
      <p:sp>
        <p:nvSpPr>
          <p:cNvPr id="552" name="Google Shape;552;p74"/>
          <p:cNvSpPr txBox="1">
            <a:spLocks noGrp="1"/>
          </p:cNvSpPr>
          <p:nvPr>
            <p:ph type="ctrTitle" idx="4294967295"/>
          </p:nvPr>
        </p:nvSpPr>
        <p:spPr>
          <a:xfrm>
            <a:off x="3490949" y="4622930"/>
            <a:ext cx="2917345"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dirty="0"/>
              <a:t>Mô hình WEB API</a:t>
            </a:r>
            <a:endParaRPr sz="2300" dirty="0"/>
          </a:p>
        </p:txBody>
      </p:sp>
      <p:pic>
        <p:nvPicPr>
          <p:cNvPr id="1026" name="Picture 2" descr="Asp.Net Core 5.0 Web API">
            <a:extLst>
              <a:ext uri="{FF2B5EF4-FFF2-40B4-BE49-F238E27FC236}">
                <a16:creationId xmlns:a16="http://schemas.microsoft.com/office/drawing/2014/main" id="{3A630D0B-9920-63BD-E29E-802192176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035" y="1039211"/>
            <a:ext cx="7058025" cy="3448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5"/>
          <p:cNvSpPr txBox="1">
            <a:spLocks noGrp="1"/>
          </p:cNvSpPr>
          <p:nvPr>
            <p:ph type="title"/>
          </p:nvPr>
        </p:nvSpPr>
        <p:spPr>
          <a:xfrm>
            <a:off x="714900" y="51207"/>
            <a:ext cx="771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Tìm hiểu Entity Framework</a:t>
            </a:r>
            <a:endParaRPr dirty="0"/>
          </a:p>
        </p:txBody>
      </p:sp>
      <p:sp>
        <p:nvSpPr>
          <p:cNvPr id="564" name="Google Shape;564;p75"/>
          <p:cNvSpPr txBox="1">
            <a:spLocks noGrp="1"/>
          </p:cNvSpPr>
          <p:nvPr>
            <p:ph type="subTitle" idx="1"/>
          </p:nvPr>
        </p:nvSpPr>
        <p:spPr>
          <a:xfrm>
            <a:off x="375346" y="1381303"/>
            <a:ext cx="8301929" cy="987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VN" dirty="0"/>
              <a:t>Entity Framework là một khung ORM(Object Relational Mapper) mã nguồn mở cho các ứng dụng .NET được Microsoft hỗ trợ. là 1 phần của .NET Framework. là một Open source ORM Framework.</a:t>
            </a:r>
            <a:endParaRPr lang="en-US" dirty="0"/>
          </a:p>
        </p:txBody>
      </p:sp>
      <p:sp>
        <p:nvSpPr>
          <p:cNvPr id="567" name="Google Shape;567;p75"/>
          <p:cNvSpPr txBox="1">
            <a:spLocks noGrp="1"/>
          </p:cNvSpPr>
          <p:nvPr>
            <p:ph type="subTitle" idx="4"/>
          </p:nvPr>
        </p:nvSpPr>
        <p:spPr>
          <a:xfrm>
            <a:off x="714842" y="734753"/>
            <a:ext cx="182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Định nghĩa</a:t>
            </a:r>
            <a:endParaRPr dirty="0"/>
          </a:p>
        </p:txBody>
      </p:sp>
      <p:sp>
        <p:nvSpPr>
          <p:cNvPr id="569" name="Google Shape;569;p75"/>
          <p:cNvSpPr txBox="1">
            <a:spLocks noGrp="1"/>
          </p:cNvSpPr>
          <p:nvPr>
            <p:ph type="subTitle" idx="6"/>
          </p:nvPr>
        </p:nvSpPr>
        <p:spPr>
          <a:xfrm>
            <a:off x="714842" y="2023664"/>
            <a:ext cx="182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dirty="0"/>
              <a:t>Cấu trúc</a:t>
            </a:r>
            <a:endParaRPr sz="2000" dirty="0"/>
          </a:p>
        </p:txBody>
      </p:sp>
      <p:sp>
        <p:nvSpPr>
          <p:cNvPr id="570" name="Google Shape;570;p75"/>
          <p:cNvSpPr txBox="1">
            <a:spLocks noGrp="1"/>
          </p:cNvSpPr>
          <p:nvPr>
            <p:ph type="subTitle" idx="7"/>
          </p:nvPr>
        </p:nvSpPr>
        <p:spPr>
          <a:xfrm>
            <a:off x="3344314" y="2716530"/>
            <a:ext cx="6281530" cy="9873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1200"/>
              </a:spcAft>
              <a:buFont typeface="Arial" panose="020B0604020202020204" pitchFamily="34" charset="0"/>
              <a:buChar char="•"/>
            </a:pPr>
            <a:r>
              <a:rPr lang="vi-VN" sz="1200" dirty="0"/>
              <a:t>Entity framework hỗ trợ stored procedure.</a:t>
            </a:r>
          </a:p>
          <a:p>
            <a:pPr marL="171450" lvl="0" indent="-171450" algn="l" rtl="0">
              <a:spcBef>
                <a:spcPts val="0"/>
              </a:spcBef>
              <a:spcAft>
                <a:spcPts val="1200"/>
              </a:spcAft>
              <a:buFont typeface="Arial" panose="020B0604020202020204" pitchFamily="34" charset="0"/>
              <a:buChar char="•"/>
            </a:pPr>
            <a:r>
              <a:rPr lang="vi-VN" sz="1200" dirty="0"/>
              <a:t>Nó làm việc với bất kỳ cơ sở dữ liệu quan hệ nào có Entity Framework hợp lệ.</a:t>
            </a:r>
          </a:p>
          <a:p>
            <a:pPr marL="171450" lvl="0" indent="-171450" algn="l" rtl="0">
              <a:spcBef>
                <a:spcPts val="0"/>
              </a:spcBef>
              <a:spcAft>
                <a:spcPts val="1200"/>
              </a:spcAft>
              <a:buFont typeface="Arial" panose="020B0604020202020204" pitchFamily="34" charset="0"/>
              <a:buChar char="•"/>
            </a:pPr>
            <a:r>
              <a:rPr lang="vi-VN" sz="1200" dirty="0"/>
              <a:t>Entity Framework tạo truy vấn SQL từ LINQ to Entities.</a:t>
            </a:r>
          </a:p>
          <a:p>
            <a:pPr marL="171450" lvl="0" indent="-171450" algn="l" rtl="0">
              <a:spcBef>
                <a:spcPts val="0"/>
              </a:spcBef>
              <a:spcAft>
                <a:spcPts val="1200"/>
              </a:spcAft>
              <a:buFont typeface="Arial" panose="020B0604020202020204" pitchFamily="34" charset="0"/>
              <a:buChar char="•"/>
            </a:pPr>
            <a:r>
              <a:rPr lang="vi-VN" sz="1200" dirty="0"/>
              <a:t>Nó được phát triển như một sản phẩm mã nguồn mở.</a:t>
            </a:r>
          </a:p>
          <a:p>
            <a:pPr marL="171450" lvl="0" indent="-171450" algn="l" rtl="0">
              <a:spcBef>
                <a:spcPts val="0"/>
              </a:spcBef>
              <a:spcAft>
                <a:spcPts val="1200"/>
              </a:spcAft>
              <a:buFont typeface="Arial" panose="020B0604020202020204" pitchFamily="34" charset="0"/>
              <a:buChar char="•"/>
            </a:pPr>
            <a:r>
              <a:rPr lang="vi-VN" sz="1200" dirty="0"/>
              <a:t>Entity framework là một sản phẩm của Microsoft.</a:t>
            </a:r>
          </a:p>
          <a:p>
            <a:pPr marL="171450" lvl="0" indent="-171450" algn="l" rtl="0">
              <a:spcBef>
                <a:spcPts val="0"/>
              </a:spcBef>
              <a:spcAft>
                <a:spcPts val="1200"/>
              </a:spcAft>
              <a:buFont typeface="Arial" panose="020B0604020202020204" pitchFamily="34" charset="0"/>
              <a:buChar char="•"/>
            </a:pPr>
            <a:r>
              <a:rPr lang="vi-VN" sz="1200" dirty="0"/>
              <a:t>EF cho phép tạo những câu lệnh thêm, xóa, cập nhật.</a:t>
            </a:r>
          </a:p>
          <a:p>
            <a:pPr marL="171450" lvl="0" indent="-171450" algn="l" rtl="0">
              <a:spcBef>
                <a:spcPts val="0"/>
              </a:spcBef>
              <a:spcAft>
                <a:spcPts val="1200"/>
              </a:spcAft>
              <a:buFont typeface="Arial" panose="020B0604020202020204" pitchFamily="34" charset="0"/>
              <a:buChar char="•"/>
            </a:pPr>
            <a:r>
              <a:rPr lang="vi-VN" sz="1200" dirty="0"/>
              <a:t>Theo dõi những thay đổi của các đối tượng trong bộ nhớ</a:t>
            </a:r>
            <a:endParaRPr lang="en-US" sz="1200" dirty="0"/>
          </a:p>
        </p:txBody>
      </p:sp>
      <p:sp>
        <p:nvSpPr>
          <p:cNvPr id="571" name="Google Shape;571;p75"/>
          <p:cNvSpPr txBox="1">
            <a:spLocks noGrp="1"/>
          </p:cNvSpPr>
          <p:nvPr>
            <p:ph type="subTitle" idx="8"/>
          </p:nvPr>
        </p:nvSpPr>
        <p:spPr>
          <a:xfrm>
            <a:off x="3757781" y="2030976"/>
            <a:ext cx="182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dirty="0"/>
              <a:t>Tính năng</a:t>
            </a:r>
            <a:endParaRPr sz="2000" dirty="0"/>
          </a:p>
        </p:txBody>
      </p:sp>
      <p:cxnSp>
        <p:nvCxnSpPr>
          <p:cNvPr id="572" name="Google Shape;572;p75"/>
          <p:cNvCxnSpPr/>
          <p:nvPr/>
        </p:nvCxnSpPr>
        <p:spPr>
          <a:xfrm>
            <a:off x="0" y="1327441"/>
            <a:ext cx="4240500" cy="0"/>
          </a:xfrm>
          <a:prstGeom prst="straightConnector1">
            <a:avLst/>
          </a:prstGeom>
          <a:noFill/>
          <a:ln w="9525" cap="flat" cmpd="sng">
            <a:solidFill>
              <a:schemeClr val="accent2"/>
            </a:solidFill>
            <a:prstDash val="solid"/>
            <a:round/>
            <a:headEnd type="none" w="med" len="med"/>
            <a:tailEnd type="none" w="med" len="med"/>
          </a:ln>
        </p:spPr>
      </p:cxnSp>
      <p:sp>
        <p:nvSpPr>
          <p:cNvPr id="573" name="Google Shape;573;p75"/>
          <p:cNvSpPr txBox="1"/>
          <p:nvPr/>
        </p:nvSpPr>
        <p:spPr>
          <a:xfrm>
            <a:off x="7124369" y="256175"/>
            <a:ext cx="1068106"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12121"/>
                </a:solidFill>
                <a:latin typeface="Open Sans"/>
                <a:ea typeface="Open Sans"/>
                <a:cs typeface="Open Sans"/>
                <a:sym typeface="Open Sans"/>
              </a:rPr>
              <a:t>Back-end</a:t>
            </a:r>
            <a:endParaRPr dirty="0">
              <a:solidFill>
                <a:srgbClr val="212121"/>
              </a:solidFill>
              <a:latin typeface="Open Sans"/>
              <a:ea typeface="Open Sans"/>
              <a:cs typeface="Open Sans"/>
              <a:sym typeface="Open Sans"/>
            </a:endParaRPr>
          </a:p>
        </p:txBody>
      </p:sp>
      <p:cxnSp>
        <p:nvCxnSpPr>
          <p:cNvPr id="574" name="Google Shape;574;p75"/>
          <p:cNvCxnSpPr>
            <a:cxnSpLocks/>
            <a:stCxn id="573" idx="3"/>
          </p:cNvCxnSpPr>
          <p:nvPr/>
        </p:nvCxnSpPr>
        <p:spPr>
          <a:xfrm>
            <a:off x="8192475" y="430025"/>
            <a:ext cx="969600" cy="0"/>
          </a:xfrm>
          <a:prstGeom prst="straightConnector1">
            <a:avLst/>
          </a:prstGeom>
          <a:noFill/>
          <a:ln w="9525" cap="flat" cmpd="sng">
            <a:solidFill>
              <a:schemeClr val="accent2"/>
            </a:solidFill>
            <a:prstDash val="solid"/>
            <a:round/>
            <a:headEnd type="none" w="med" len="med"/>
            <a:tailEnd type="none" w="med" len="med"/>
          </a:ln>
        </p:spPr>
      </p:cxnSp>
      <p:cxnSp>
        <p:nvCxnSpPr>
          <p:cNvPr id="575" name="Google Shape;575;p75"/>
          <p:cNvCxnSpPr>
            <a:cxnSpLocks/>
          </p:cNvCxnSpPr>
          <p:nvPr/>
        </p:nvCxnSpPr>
        <p:spPr>
          <a:xfrm>
            <a:off x="-16105" y="2642679"/>
            <a:ext cx="9178180" cy="0"/>
          </a:xfrm>
          <a:prstGeom prst="straightConnector1">
            <a:avLst/>
          </a:prstGeom>
          <a:noFill/>
          <a:ln w="9525" cap="flat" cmpd="sng">
            <a:solidFill>
              <a:schemeClr val="accent2"/>
            </a:solidFill>
            <a:prstDash val="solid"/>
            <a:round/>
            <a:headEnd type="none" w="med" len="med"/>
            <a:tailEnd type="none" w="med" len="med"/>
          </a:ln>
        </p:spPr>
      </p:cxnSp>
      <p:pic>
        <p:nvPicPr>
          <p:cNvPr id="2050" name="Picture 2" descr="cấu trúc entity framework">
            <a:extLst>
              <a:ext uri="{FF2B5EF4-FFF2-40B4-BE49-F238E27FC236}">
                <a16:creationId xmlns:a16="http://schemas.microsoft.com/office/drawing/2014/main" id="{A6D6F2D6-4400-CD82-2A36-459F038C3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75" y="2767055"/>
            <a:ext cx="2576222" cy="195601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Google Shape;572;p75">
            <a:extLst>
              <a:ext uri="{FF2B5EF4-FFF2-40B4-BE49-F238E27FC236}">
                <a16:creationId xmlns:a16="http://schemas.microsoft.com/office/drawing/2014/main" id="{2F016C19-1AE1-6E61-F95D-EADBF8EECD3B}"/>
              </a:ext>
            </a:extLst>
          </p:cNvPr>
          <p:cNvCxnSpPr>
            <a:cxnSpLocks/>
          </p:cNvCxnSpPr>
          <p:nvPr/>
        </p:nvCxnSpPr>
        <p:spPr>
          <a:xfrm>
            <a:off x="3145968" y="2094898"/>
            <a:ext cx="0" cy="3048602"/>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Technology Consulting Toolkit by Slidesgo">
  <a:themeElements>
    <a:clrScheme name="Simple Light">
      <a:dk1>
        <a:srgbClr val="212121"/>
      </a:dk1>
      <a:lt1>
        <a:srgbClr val="C95EFF"/>
      </a:lt1>
      <a:dk2>
        <a:srgbClr val="00FF9C"/>
      </a:dk2>
      <a:lt2>
        <a:srgbClr val="FFFFFF"/>
      </a:lt2>
      <a:accent1>
        <a:srgbClr val="9E9E9E"/>
      </a:accent1>
      <a:accent2>
        <a:srgbClr val="5F5F5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1379</Words>
  <Application>Microsoft Office PowerPoint</Application>
  <PresentationFormat>On-screen Show (16:9)</PresentationFormat>
  <Paragraphs>170</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Bebas Neue</vt:lpstr>
      <vt:lpstr>Fira Sans Condensed Medium</vt:lpstr>
      <vt:lpstr>Arial</vt:lpstr>
      <vt:lpstr>Work Sans Medium</vt:lpstr>
      <vt:lpstr>Roboto</vt:lpstr>
      <vt:lpstr>Fira Sans Extra Condensed Medium</vt:lpstr>
      <vt:lpstr>Inconsolata</vt:lpstr>
      <vt:lpstr>Open Sans</vt:lpstr>
      <vt:lpstr>Open Sans</vt:lpstr>
      <vt:lpstr>Technology Consulting Toolkit by Slidesgo</vt:lpstr>
      <vt:lpstr>BÁO CÁO  KẾT QUẢ THỰC TẬP CHUYÊN NGÀNH</vt:lpstr>
      <vt:lpstr>THỰC HÀNH FRONT-END</vt:lpstr>
      <vt:lpstr>Kiến thức &amp; Lý thuyết</vt:lpstr>
      <vt:lpstr>Kiến thức &amp; Lý thuyết</vt:lpstr>
      <vt:lpstr>KIẾN THỨC &amp; LÝ THUYẾT</vt:lpstr>
      <vt:lpstr>Công cụ hỗ trợ quá trình</vt:lpstr>
      <vt:lpstr>Thực hành Back-end</vt:lpstr>
      <vt:lpstr>Tìm hiểu về WEB API</vt:lpstr>
      <vt:lpstr>Tìm hiểu Entity Framework</vt:lpstr>
      <vt:lpstr>Dựng web đơn giản bằng Web API-NET 5</vt:lpstr>
      <vt:lpstr>— Xây dựng web cho phép thêm, xóa, sửa thông tin  người dùng</vt:lpstr>
      <vt:lpstr>Thực hành Front-end</vt:lpstr>
      <vt:lpstr>JavaScript &amp; TypeScript</vt:lpstr>
      <vt:lpstr>ReactJS</vt:lpstr>
      <vt:lpstr>Dựng web bằng ReactJS</vt:lpstr>
      <vt:lpstr>Dựng web bằng ReactJS</vt:lpstr>
      <vt:lpstr>Dựng web bằng ReactJS</vt:lpstr>
      <vt:lpstr>Dựng web bằng ReactJS</vt:lpstr>
      <vt:lpstr>Dựng web bằng ReactJS</vt:lpstr>
      <vt:lpstr>KẾT QUẢ ĐẠT ĐƯỢC</vt:lpstr>
      <vt:lpstr>KẾT QUẢ NHẬN ĐƯỢC</vt:lpstr>
      <vt:lpstr>CẢM ƠN THẦY, CÔ VÀ CÔNG TY  ĐÃ TẠO ĐIỀU KIỆN ĐỂ EM CÓ THỂ HOÀN THÀNH TỐT QUÁ TRÌNH THỰC TẬP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 Toolkit</dc:title>
  <dc:creator>Nguyễn Thành Đạt</dc:creator>
  <cp:lastModifiedBy>Nguyễn Thành Đạt</cp:lastModifiedBy>
  <cp:revision>7</cp:revision>
  <dcterms:modified xsi:type="dcterms:W3CDTF">2023-01-05T04:44:38Z</dcterms:modified>
</cp:coreProperties>
</file>